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7" r:id="rId3"/>
    <p:sldId id="283" r:id="rId4"/>
    <p:sldId id="268" r:id="rId5"/>
    <p:sldId id="270" r:id="rId6"/>
    <p:sldId id="284" r:id="rId7"/>
    <p:sldId id="285" r:id="rId8"/>
    <p:sldId id="303" r:id="rId9"/>
    <p:sldId id="286" r:id="rId10"/>
    <p:sldId id="287" r:id="rId11"/>
    <p:sldId id="302" r:id="rId12"/>
    <p:sldId id="301" r:id="rId13"/>
    <p:sldId id="289" r:id="rId14"/>
    <p:sldId id="290" r:id="rId15"/>
    <p:sldId id="292" r:id="rId16"/>
    <p:sldId id="304" r:id="rId17"/>
    <p:sldId id="293" r:id="rId18"/>
    <p:sldId id="294" r:id="rId19"/>
    <p:sldId id="295" r:id="rId20"/>
    <p:sldId id="296" r:id="rId21"/>
    <p:sldId id="297" r:id="rId22"/>
    <p:sldId id="298" r:id="rId23"/>
  </p:sldIdLst>
  <p:sldSz cx="12192000" cy="6858000"/>
  <p:notesSz cx="6797675" cy="98567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60" d="100"/>
          <a:sy n="60" d="100"/>
        </p:scale>
        <p:origin x="-816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46375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7770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6855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119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1466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75185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62794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1134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3620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1651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9902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576BC-E289-4C01-B9BF-3EC6CC04AAAB}" type="datetimeFigureOut">
              <a:rPr lang="it-IT" smtClean="0"/>
              <a:pPr/>
              <a:t>06/09/2019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530CD-F293-4094-9BF0-DC60D4E41F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7635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52726" y="1475159"/>
            <a:ext cx="11269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>
              <a:latin typeface="+mj-lt"/>
            </a:endParaRPr>
          </a:p>
        </p:txBody>
      </p:sp>
      <p:pic>
        <p:nvPicPr>
          <p:cNvPr id="3" name="Picture 3" descr="C:\Users\PAPILI\AppData\Local\Microsoft\Windows\Temporary Internet Files\Content.Outlook\8YVAB8S0\logo def pantone n  356 e 12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447905" y="5624123"/>
            <a:ext cx="3360115" cy="5108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86322391"/>
              </p:ext>
            </p:extLst>
          </p:nvPr>
        </p:nvGraphicFramePr>
        <p:xfrm>
          <a:off x="308869" y="457199"/>
          <a:ext cx="11642501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2501"/>
              </a:tblGrid>
              <a:tr h="41856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6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2800" b="1" dirty="0" smtClean="0">
                        <a:latin typeface="+mj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dirty="0" smtClean="0">
                          <a:latin typeface="+mj-lt"/>
                        </a:rPr>
                        <a:t>Disposizioni per l’incentivazione della produzione fotovoltaica ai sensi del </a:t>
                      </a:r>
                      <a:r>
                        <a:rPr lang="it-IT" sz="28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Decreto MISE 4 luglio 2019  “Incentivazione dell’energia elettrica prodotta dagli impianti eolici on </a:t>
                      </a:r>
                      <a:r>
                        <a:rPr lang="it-IT" sz="2800" b="1" kern="1200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shore</a:t>
                      </a:r>
                      <a:r>
                        <a:rPr lang="it-IT" sz="28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, solari fotovoltaici, idroelettrici e a gas residuati dei processi di depurazione”.</a:t>
                      </a:r>
                    </a:p>
                    <a:p>
                      <a:pPr algn="ctr"/>
                      <a:endParaRPr lang="it-IT" sz="2400" b="1" i="1" baseline="0" dirty="0" smtClean="0"/>
                    </a:p>
                    <a:p>
                      <a:pPr algn="ctr"/>
                      <a:r>
                        <a:rPr lang="it-IT" sz="2400" b="1" i="1" baseline="0" dirty="0" smtClean="0"/>
                        <a:t>Sezione </a:t>
                      </a:r>
                      <a:r>
                        <a:rPr lang="it-IT" sz="2400" b="1" i="1" baseline="0" dirty="0" err="1" smtClean="0"/>
                        <a:t>Bioeconomia</a:t>
                      </a:r>
                      <a:r>
                        <a:rPr lang="it-IT" sz="2400" b="1" i="1" baseline="0" dirty="0" smtClean="0"/>
                        <a:t> Mantova </a:t>
                      </a:r>
                      <a:endParaRPr lang="it-IT" sz="2400" b="1" i="1" baseline="0" dirty="0" smtClean="0"/>
                    </a:p>
                    <a:p>
                      <a:pPr algn="ctr"/>
                      <a:r>
                        <a:rPr lang="it-IT" sz="2400" b="1" i="1" baseline="0" dirty="0" smtClean="0"/>
                        <a:t>4 settembre 2019</a:t>
                      </a:r>
                      <a:endParaRPr lang="it-IT" sz="2400" b="1" i="1" dirty="0" smtClean="0"/>
                    </a:p>
                    <a:p>
                      <a:pPr algn="l"/>
                      <a:r>
                        <a:rPr lang="it-IT" sz="2400" b="1" i="1" dirty="0" smtClean="0"/>
                        <a:t> </a:t>
                      </a:r>
                      <a:endParaRPr lang="it-IT" sz="2400" b="1" dirty="0" smtClean="0"/>
                    </a:p>
                    <a:p>
                      <a:pPr algn="l"/>
                      <a:r>
                        <a:rPr lang="it-IT" sz="2400" b="1" dirty="0" smtClean="0"/>
                        <a:t>Roberta Papili</a:t>
                      </a:r>
                    </a:p>
                    <a:p>
                      <a:pPr algn="l"/>
                      <a:r>
                        <a:rPr lang="it-IT" b="1" dirty="0" smtClean="0"/>
                        <a:t>Area Sviluppo Sostenibile e Innovazione</a:t>
                      </a:r>
                    </a:p>
                    <a:p>
                      <a:pPr algn="l"/>
                      <a:r>
                        <a:rPr lang="it-IT" b="1" i="1" dirty="0" smtClean="0"/>
                        <a:t>Responsabile Clima ed Energia </a:t>
                      </a:r>
                    </a:p>
                    <a:p>
                      <a:pPr algn="l"/>
                      <a:r>
                        <a:rPr lang="it-IT" b="1" i="0" dirty="0" smtClean="0"/>
                        <a:t>Confagricoltura</a:t>
                      </a:r>
                    </a:p>
                    <a:p>
                      <a:endParaRPr lang="it-IT" dirty="0"/>
                    </a:p>
                  </a:txBody>
                  <a:tcPr>
                    <a:solidFill>
                      <a:srgbClr val="61953D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3" descr="C:\Users\PAPILI\AppData\Local\Microsoft\Windows\Temporary Internet Files\Content.Outlook\8YVAB8S0\logo def pantone n  356 e 12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359044" y="5438280"/>
            <a:ext cx="3360115" cy="510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5978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29710" y="-220716"/>
            <a:ext cx="10644611" cy="1150882"/>
          </a:xfrm>
        </p:spPr>
        <p:txBody>
          <a:bodyPr>
            <a:normAutofit/>
          </a:bodyPr>
          <a:lstStyle/>
          <a:p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2700" b="1" dirty="0" smtClean="0"/>
              <a:t>Obiettivi </a:t>
            </a:r>
            <a:r>
              <a:rPr lang="it-IT" sz="2700" b="1" dirty="0" smtClean="0"/>
              <a:t>2020 -2030 (PNIEC </a:t>
            </a:r>
            <a:r>
              <a:rPr lang="it-IT" sz="2700" b="1" dirty="0" smtClean="0"/>
              <a:t>2030</a:t>
            </a:r>
            <a:r>
              <a:rPr lang="it-IT" sz="2700" b="1" dirty="0" smtClean="0"/>
              <a:t>): sviluppo </a:t>
            </a:r>
            <a:r>
              <a:rPr lang="it-IT" sz="2700" b="1" dirty="0" smtClean="0"/>
              <a:t>del </a:t>
            </a:r>
            <a:r>
              <a:rPr lang="it-IT" sz="2700" b="1" dirty="0" smtClean="0"/>
              <a:t>FV al 2030</a:t>
            </a:r>
            <a:endParaRPr lang="it-IT" sz="2700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0157" y="1056069"/>
            <a:ext cx="10818253" cy="56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073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2732" y="1215201"/>
            <a:ext cx="9968248" cy="5628066"/>
          </a:xfrm>
          <a:prstGeom prst="rect">
            <a:avLst/>
          </a:prstGeom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1087820" y="0"/>
            <a:ext cx="10644611" cy="1150882"/>
          </a:xfrm>
        </p:spPr>
        <p:txBody>
          <a:bodyPr>
            <a:normAutofit/>
          </a:bodyPr>
          <a:lstStyle/>
          <a:p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2700" b="1" dirty="0" smtClean="0"/>
              <a:t>Obiettivi </a:t>
            </a:r>
            <a:r>
              <a:rPr lang="it-IT" sz="2700" b="1" dirty="0" smtClean="0"/>
              <a:t>2020 -2030 (PNIEC </a:t>
            </a:r>
            <a:r>
              <a:rPr lang="it-IT" sz="2700" b="1" dirty="0" smtClean="0"/>
              <a:t>2030</a:t>
            </a:r>
            <a:r>
              <a:rPr lang="it-IT" sz="2700" b="1" dirty="0" smtClean="0"/>
              <a:t>): sviluppo </a:t>
            </a:r>
            <a:r>
              <a:rPr lang="it-IT" sz="2700" b="1" dirty="0" smtClean="0"/>
              <a:t>del </a:t>
            </a:r>
            <a:r>
              <a:rPr lang="it-IT" sz="2700" b="1" dirty="0" smtClean="0"/>
              <a:t>FV al 2030</a:t>
            </a:r>
            <a:endParaRPr lang="it-IT" sz="2700" b="1" dirty="0"/>
          </a:p>
        </p:txBody>
      </p:sp>
    </p:spTree>
    <p:extLst>
      <p:ext uri="{BB962C8B-B14F-4D97-AF65-F5344CB8AC3E}">
        <p14:creationId xmlns:p14="http://schemas.microsoft.com/office/powerpoint/2010/main" xmlns="" val="3361616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1850"/>
            <a:ext cx="12192000" cy="485615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858812" y="858367"/>
            <a:ext cx="1044506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>
                <a:latin typeface="+mj-lt"/>
              </a:rPr>
              <a:t>Il </a:t>
            </a:r>
            <a:r>
              <a:rPr lang="it-IT" sz="2200" dirty="0" smtClean="0">
                <a:latin typeface="+mj-lt"/>
              </a:rPr>
              <a:t>DM, </a:t>
            </a:r>
            <a:r>
              <a:rPr lang="it-IT" sz="2200" dirty="0">
                <a:latin typeface="+mj-lt"/>
              </a:rPr>
              <a:t>in coerenza con gli obiettivi </a:t>
            </a:r>
            <a:r>
              <a:rPr lang="it-IT" sz="2200" dirty="0" smtClean="0">
                <a:latin typeface="+mj-lt"/>
              </a:rPr>
              <a:t>europei 2020 </a:t>
            </a:r>
            <a:r>
              <a:rPr lang="it-IT" sz="2200" dirty="0">
                <a:latin typeface="+mj-lt"/>
              </a:rPr>
              <a:t>e 2030, </a:t>
            </a:r>
            <a:r>
              <a:rPr lang="it-IT" sz="2200" dirty="0" smtClean="0">
                <a:latin typeface="+mj-lt"/>
              </a:rPr>
              <a:t>intende sostenere </a:t>
            </a:r>
            <a:r>
              <a:rPr lang="it-IT" sz="2200" dirty="0">
                <a:latin typeface="+mj-lt"/>
              </a:rPr>
              <a:t>la </a:t>
            </a:r>
            <a:r>
              <a:rPr lang="it-IT" sz="2200" dirty="0" smtClean="0">
                <a:latin typeface="+mj-lt"/>
              </a:rPr>
              <a:t>produzione di </a:t>
            </a:r>
            <a:r>
              <a:rPr lang="it-IT" sz="2200" dirty="0">
                <a:latin typeface="+mj-lt"/>
              </a:rPr>
              <a:t>energia elettrica dagli impianti alimentati a fonti </a:t>
            </a:r>
            <a:r>
              <a:rPr lang="it-IT" sz="2200" dirty="0" smtClean="0">
                <a:latin typeface="+mj-lt"/>
              </a:rPr>
              <a:t>rinnovabili indicati </a:t>
            </a:r>
            <a:r>
              <a:rPr lang="it-IT" sz="2200" dirty="0" smtClean="0">
                <a:latin typeface="+mj-lt"/>
              </a:rPr>
              <a:t>in Tabella 1.1 </a:t>
            </a:r>
            <a:r>
              <a:rPr lang="it-IT" sz="2200" dirty="0" smtClean="0">
                <a:latin typeface="+mj-lt"/>
              </a:rPr>
              <a:t>(Allegato </a:t>
            </a:r>
            <a:r>
              <a:rPr lang="it-IT" sz="2200" dirty="0" smtClean="0">
                <a:latin typeface="+mj-lt"/>
              </a:rPr>
              <a:t>1, </a:t>
            </a:r>
            <a:r>
              <a:rPr lang="it-IT" sz="2200" dirty="0" smtClean="0">
                <a:latin typeface="+mj-lt"/>
              </a:rPr>
              <a:t>DM 4.07.19).</a:t>
            </a:r>
            <a:endParaRPr lang="it-IT" sz="2200" dirty="0">
              <a:latin typeface="+mj-lt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417107" y="264652"/>
            <a:ext cx="5697642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latin typeface="+mj-lt"/>
              </a:rPr>
              <a:t>Fonti e tariffe del DM 4 luglio 2019</a:t>
            </a:r>
            <a:endParaRPr lang="it-I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0274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27527" y="1279790"/>
            <a:ext cx="111445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</a:rPr>
              <a:t>L’accettazione </a:t>
            </a:r>
            <a:r>
              <a:rPr lang="it-IT" dirty="0">
                <a:latin typeface="Times New Roman" panose="02020603050405020304" pitchFamily="18" charset="0"/>
              </a:rPr>
              <a:t>di richieste di partecipazione alle </a:t>
            </a:r>
            <a:r>
              <a:rPr lang="it-IT" dirty="0" smtClean="0">
                <a:latin typeface="Times New Roman" panose="02020603050405020304" pitchFamily="18" charset="0"/>
              </a:rPr>
              <a:t>procedure registro/Aste cessa </a:t>
            </a:r>
            <a:r>
              <a:rPr lang="it-IT" dirty="0">
                <a:latin typeface="Times New Roman" panose="02020603050405020304" pitchFamily="18" charset="0"/>
              </a:rPr>
              <a:t>al </a:t>
            </a:r>
            <a:r>
              <a:rPr lang="it-IT" dirty="0" smtClean="0">
                <a:latin typeface="Times New Roman" panose="02020603050405020304" pitchFamily="18" charset="0"/>
              </a:rPr>
              <a:t>raggiungimento della </a:t>
            </a:r>
            <a:r>
              <a:rPr lang="it-IT" dirty="0">
                <a:latin typeface="Times New Roman" panose="02020603050405020304" pitchFamily="18" charset="0"/>
              </a:rPr>
              <a:t>prima fra le seguenti date:</a:t>
            </a:r>
          </a:p>
          <a:p>
            <a:r>
              <a:rPr lang="it-IT" i="1" dirty="0">
                <a:latin typeface="Times New Roman" panose="02020603050405020304" pitchFamily="18" charset="0"/>
              </a:rPr>
              <a:t>a) </a:t>
            </a:r>
            <a:r>
              <a:rPr lang="it-IT" dirty="0">
                <a:latin typeface="Times New Roman" panose="02020603050405020304" pitchFamily="18" charset="0"/>
              </a:rPr>
              <a:t>la data di chiusura dell’ultima procedura </a:t>
            </a:r>
            <a:r>
              <a:rPr lang="it-IT" dirty="0" smtClean="0">
                <a:latin typeface="Times New Roman" panose="02020603050405020304" pitchFamily="18" charset="0"/>
              </a:rPr>
              <a:t>di </a:t>
            </a:r>
            <a:r>
              <a:rPr lang="it-IT" dirty="0" smtClean="0">
                <a:latin typeface="Times New Roman" panose="02020603050405020304" pitchFamily="18" charset="0"/>
              </a:rPr>
              <a:t>registro/asta prevista per </a:t>
            </a:r>
            <a:r>
              <a:rPr lang="it-IT" dirty="0" smtClean="0">
                <a:latin typeface="Times New Roman" panose="02020603050405020304" pitchFamily="18" charset="0"/>
              </a:rPr>
              <a:t>ottobre </a:t>
            </a:r>
            <a:r>
              <a:rPr lang="it-IT" dirty="0" smtClean="0">
                <a:latin typeface="Times New Roman" panose="02020603050405020304" pitchFamily="18" charset="0"/>
              </a:rPr>
              <a:t>2021;</a:t>
            </a:r>
            <a:endParaRPr lang="it-IT" dirty="0">
              <a:latin typeface="Times New Roman" panose="02020603050405020304" pitchFamily="18" charset="0"/>
            </a:endParaRPr>
          </a:p>
          <a:p>
            <a:r>
              <a:rPr lang="it-IT" i="1" dirty="0">
                <a:latin typeface="Times New Roman" panose="02020603050405020304" pitchFamily="18" charset="0"/>
              </a:rPr>
              <a:t>b) </a:t>
            </a:r>
            <a:r>
              <a:rPr lang="it-IT" dirty="0">
                <a:latin typeface="Times New Roman" panose="02020603050405020304" pitchFamily="18" charset="0"/>
              </a:rPr>
              <a:t>decorsi trenta giorni dalla data di </a:t>
            </a:r>
            <a:r>
              <a:rPr lang="it-IT" b="1" dirty="0" smtClean="0">
                <a:latin typeface="Times New Roman" panose="02020603050405020304" pitchFamily="18" charset="0"/>
              </a:rPr>
              <a:t>raggiungimento di </a:t>
            </a:r>
            <a:r>
              <a:rPr lang="it-IT" b="1" dirty="0">
                <a:latin typeface="Times New Roman" panose="02020603050405020304" pitchFamily="18" charset="0"/>
              </a:rPr>
              <a:t>un costo indicativo annuo medio degli incentivi </a:t>
            </a:r>
            <a:r>
              <a:rPr lang="it-IT" b="1" dirty="0" smtClean="0">
                <a:latin typeface="Times New Roman" panose="02020603050405020304" pitchFamily="18" charset="0"/>
              </a:rPr>
              <a:t>di 5,8 </a:t>
            </a:r>
            <a:r>
              <a:rPr lang="it-IT" b="1" dirty="0">
                <a:latin typeface="Times New Roman" panose="02020603050405020304" pitchFamily="18" charset="0"/>
              </a:rPr>
              <a:t>miliardi di euro l’anno</a:t>
            </a:r>
            <a:r>
              <a:rPr lang="it-IT" dirty="0">
                <a:latin typeface="Times New Roman" panose="02020603050405020304" pitchFamily="18" charset="0"/>
              </a:rPr>
              <a:t>, calcolato secondo le </a:t>
            </a:r>
            <a:r>
              <a:rPr lang="it-IT" dirty="0" smtClean="0">
                <a:latin typeface="Times New Roman" panose="02020603050405020304" pitchFamily="18" charset="0"/>
              </a:rPr>
              <a:t>modalità di </a:t>
            </a:r>
            <a:r>
              <a:rPr lang="it-IT" dirty="0">
                <a:latin typeface="Times New Roman" panose="02020603050405020304" pitchFamily="18" charset="0"/>
              </a:rPr>
              <a:t>cui all’art. 27, comma 2, del decreto 23 giugno 2016</a:t>
            </a:r>
            <a:r>
              <a:rPr lang="it-IT" dirty="0" smtClean="0">
                <a:latin typeface="Times New Roman" panose="02020603050405020304" pitchFamily="18" charset="0"/>
              </a:rPr>
              <a:t>, </a:t>
            </a:r>
            <a:r>
              <a:rPr lang="it-IT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considerando </a:t>
            </a:r>
            <a:r>
              <a:rPr lang="it-IT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anche i costi dell’energia da impianti </a:t>
            </a:r>
            <a:r>
              <a:rPr lang="it-IT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fotovoltaici incentivati </a:t>
            </a:r>
            <a:r>
              <a:rPr lang="it-IT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ai sensi del </a:t>
            </a:r>
            <a:r>
              <a:rPr lang="it-IT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DM 4.07.19</a:t>
            </a:r>
            <a:r>
              <a:rPr lang="it-IT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12159" y="5303431"/>
            <a:ext cx="6096000" cy="923330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r>
              <a:rPr lang="it-IT" b="1" dirty="0" smtClean="0">
                <a:latin typeface="Times New Roman" panose="02020603050405020304" pitchFamily="18" charset="0"/>
              </a:rPr>
              <a:t>Con </a:t>
            </a:r>
            <a:r>
              <a:rPr lang="it-IT" b="1" dirty="0">
                <a:latin typeface="Times New Roman" panose="02020603050405020304" pitchFamily="18" charset="0"/>
              </a:rPr>
              <a:t>altri decreti </a:t>
            </a:r>
            <a:r>
              <a:rPr lang="it-IT" b="1" dirty="0" smtClean="0">
                <a:latin typeface="Times New Roman" panose="02020603050405020304" pitchFamily="18" charset="0"/>
              </a:rPr>
              <a:t>saranno </a:t>
            </a:r>
            <a:r>
              <a:rPr lang="it-IT" b="1" dirty="0">
                <a:latin typeface="Times New Roman" panose="02020603050405020304" pitchFamily="18" charset="0"/>
              </a:rPr>
              <a:t>stabiliti gli incentivi e le relative</a:t>
            </a:r>
          </a:p>
          <a:p>
            <a:r>
              <a:rPr lang="it-IT" b="1" dirty="0">
                <a:latin typeface="Times New Roman" panose="02020603050405020304" pitchFamily="18" charset="0"/>
              </a:rPr>
              <a:t>modalità di accesso per la tipologia di </a:t>
            </a:r>
            <a:r>
              <a:rPr lang="it-IT" b="1" dirty="0" smtClean="0">
                <a:latin typeface="Times New Roman" panose="02020603050405020304" pitchFamily="18" charset="0"/>
              </a:rPr>
              <a:t>impianti alimentati </a:t>
            </a:r>
            <a:r>
              <a:rPr lang="it-IT" b="1" dirty="0">
                <a:latin typeface="Times New Roman" panose="02020603050405020304" pitchFamily="18" charset="0"/>
              </a:rPr>
              <a:t>da fonti rinnovabili, diversi da quelli </a:t>
            </a:r>
            <a:r>
              <a:rPr lang="it-IT" b="1" dirty="0" smtClean="0">
                <a:latin typeface="Times New Roman" panose="02020603050405020304" pitchFamily="18" charset="0"/>
              </a:rPr>
              <a:t>del DM 4 luglio 2019.</a:t>
            </a:r>
            <a:endParaRPr lang="it-IT" b="1" dirty="0"/>
          </a:p>
        </p:txBody>
      </p:sp>
      <p:sp>
        <p:nvSpPr>
          <p:cNvPr id="6" name="Rettangolo 5"/>
          <p:cNvSpPr/>
          <p:nvPr/>
        </p:nvSpPr>
        <p:spPr>
          <a:xfrm>
            <a:off x="5709633" y="3546884"/>
            <a:ext cx="6096000" cy="923330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r>
              <a:rPr lang="it-IT" dirty="0"/>
              <a:t>COSTO INDICATIVO </a:t>
            </a:r>
            <a:r>
              <a:rPr lang="it-IT" dirty="0" smtClean="0"/>
              <a:t>MEDIO al 31/07/2019</a:t>
            </a:r>
            <a:endParaRPr lang="it-IT" dirty="0"/>
          </a:p>
          <a:p>
            <a:r>
              <a:rPr lang="it-IT" b="1" dirty="0"/>
              <a:t>Costo Indicativo Medio</a:t>
            </a:r>
          </a:p>
          <a:p>
            <a:pPr algn="r"/>
            <a:r>
              <a:rPr lang="it-IT" dirty="0"/>
              <a:t>4.866 € mln</a:t>
            </a:r>
            <a:endParaRPr lang="it-IT" dirty="0">
              <a:effectLst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8506471" y="5364986"/>
            <a:ext cx="955711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it-IT" sz="2000" b="1" dirty="0" smtClean="0">
                <a:latin typeface="Times New Roman" panose="02020603050405020304" pitchFamily="18" charset="0"/>
              </a:rPr>
              <a:t>FER 2 </a:t>
            </a:r>
            <a:endParaRPr lang="it-IT" sz="2000" b="1" dirty="0"/>
          </a:p>
        </p:txBody>
      </p:sp>
      <p:sp>
        <p:nvSpPr>
          <p:cNvPr id="8" name="Rettangolo 7"/>
          <p:cNvSpPr/>
          <p:nvPr/>
        </p:nvSpPr>
        <p:spPr>
          <a:xfrm>
            <a:off x="1047457" y="3899468"/>
            <a:ext cx="95571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it-IT" sz="2000" b="1" dirty="0" smtClean="0">
                <a:latin typeface="Times New Roman" panose="02020603050405020304" pitchFamily="18" charset="0"/>
              </a:rPr>
              <a:t>FER 1 </a:t>
            </a:r>
            <a:endParaRPr lang="it-IT" sz="2000" b="1" dirty="0"/>
          </a:p>
        </p:txBody>
      </p:sp>
      <p:sp>
        <p:nvSpPr>
          <p:cNvPr id="9" name="Freccia a destra 8"/>
          <p:cNvSpPr/>
          <p:nvPr/>
        </p:nvSpPr>
        <p:spPr>
          <a:xfrm>
            <a:off x="7225048" y="5565041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in giù 9"/>
          <p:cNvSpPr/>
          <p:nvPr/>
        </p:nvSpPr>
        <p:spPr>
          <a:xfrm>
            <a:off x="227527" y="3239629"/>
            <a:ext cx="484632" cy="97840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3493655" y="264652"/>
            <a:ext cx="5697642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latin typeface="+mj-lt"/>
              </a:rPr>
              <a:t>Periodo di attuazione del DM</a:t>
            </a:r>
            <a:endParaRPr lang="it-I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72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47730" y="908853"/>
            <a:ext cx="114879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>
                <a:latin typeface="+mj-lt"/>
              </a:rPr>
              <a:t>a) </a:t>
            </a:r>
            <a:r>
              <a:rPr lang="it-IT" b="1" dirty="0">
                <a:latin typeface="+mj-lt"/>
              </a:rPr>
              <a:t>impianto fotovoltaico</a:t>
            </a:r>
            <a:r>
              <a:rPr lang="it-IT" dirty="0">
                <a:latin typeface="+mj-lt"/>
              </a:rPr>
              <a:t>: è un impianto di </a:t>
            </a:r>
            <a:r>
              <a:rPr lang="it-IT" dirty="0" smtClean="0">
                <a:latin typeface="+mj-lt"/>
              </a:rPr>
              <a:t>produzione di </a:t>
            </a:r>
            <a:r>
              <a:rPr lang="it-IT" dirty="0">
                <a:latin typeface="+mj-lt"/>
              </a:rPr>
              <a:t>energia elettrica mediante conversione diretta della</a:t>
            </a:r>
          </a:p>
          <a:p>
            <a:r>
              <a:rPr lang="it-IT" dirty="0">
                <a:latin typeface="+mj-lt"/>
              </a:rPr>
              <a:t>radiazione solare, tramite l’effetto fotovoltaico; esso </a:t>
            </a:r>
            <a:r>
              <a:rPr lang="it-IT" dirty="0" smtClean="0">
                <a:latin typeface="+mj-lt"/>
              </a:rPr>
              <a:t>è composto </a:t>
            </a:r>
            <a:r>
              <a:rPr lang="it-IT" dirty="0">
                <a:latin typeface="+mj-lt"/>
              </a:rPr>
              <a:t>principalmente da un insieme di moduli fotovoltaici,</a:t>
            </a:r>
          </a:p>
          <a:p>
            <a:r>
              <a:rPr lang="it-IT" dirty="0">
                <a:latin typeface="+mj-lt"/>
              </a:rPr>
              <a:t>nel seguito denominati moduli, uno o più </a:t>
            </a:r>
            <a:r>
              <a:rPr lang="it-IT" dirty="0" smtClean="0">
                <a:latin typeface="+mj-lt"/>
              </a:rPr>
              <a:t>gruppi di </a:t>
            </a:r>
            <a:r>
              <a:rPr lang="it-IT" dirty="0">
                <a:latin typeface="+mj-lt"/>
              </a:rPr>
              <a:t>conversione della corrente continua in corrente </a:t>
            </a:r>
            <a:r>
              <a:rPr lang="it-IT" dirty="0" smtClean="0">
                <a:latin typeface="+mj-lt"/>
              </a:rPr>
              <a:t>alternata e </a:t>
            </a:r>
            <a:r>
              <a:rPr lang="it-IT" dirty="0">
                <a:latin typeface="+mj-lt"/>
              </a:rPr>
              <a:t>altri componenti elettrici minori;</a:t>
            </a:r>
          </a:p>
          <a:p>
            <a:endParaRPr lang="it-IT" i="1" dirty="0" smtClean="0">
              <a:latin typeface="+mj-lt"/>
            </a:endParaRPr>
          </a:p>
          <a:p>
            <a:r>
              <a:rPr lang="it-IT" i="1" dirty="0" smtClean="0">
                <a:latin typeface="+mj-lt"/>
              </a:rPr>
              <a:t>b</a:t>
            </a:r>
            <a:r>
              <a:rPr lang="it-IT" i="1" dirty="0">
                <a:latin typeface="+mj-lt"/>
              </a:rPr>
              <a:t>) </a:t>
            </a:r>
            <a:r>
              <a:rPr lang="it-IT" b="1" dirty="0">
                <a:latin typeface="+mj-lt"/>
              </a:rPr>
              <a:t>potenza di un impianto fotovoltaico</a:t>
            </a:r>
            <a:r>
              <a:rPr lang="it-IT" dirty="0">
                <a:latin typeface="+mj-lt"/>
              </a:rPr>
              <a:t>: è la </a:t>
            </a:r>
            <a:r>
              <a:rPr lang="it-IT" dirty="0" smtClean="0">
                <a:latin typeface="+mj-lt"/>
              </a:rPr>
              <a:t>potenza elettrica </a:t>
            </a:r>
            <a:r>
              <a:rPr lang="it-IT" dirty="0">
                <a:latin typeface="+mj-lt"/>
              </a:rPr>
              <a:t>dell’impianto, determinata dalla somma delle</a:t>
            </a:r>
          </a:p>
          <a:p>
            <a:r>
              <a:rPr lang="it-IT" dirty="0">
                <a:latin typeface="+mj-lt"/>
              </a:rPr>
              <a:t>singole potenze nominali di ciascun modulo fotovoltaico facente parte del medesimo impianto, misurate alle condizioni</a:t>
            </a:r>
          </a:p>
          <a:p>
            <a:r>
              <a:rPr lang="it-IT" dirty="0">
                <a:latin typeface="+mj-lt"/>
              </a:rPr>
              <a:t>nominali, come definite dalle pertinenti norme CEI;</a:t>
            </a:r>
          </a:p>
          <a:p>
            <a:endParaRPr lang="it-IT" dirty="0">
              <a:latin typeface="+mj-lt"/>
            </a:endParaRPr>
          </a:p>
          <a:p>
            <a:r>
              <a:rPr lang="it-IT" dirty="0">
                <a:latin typeface="+mj-lt"/>
              </a:rPr>
              <a:t>c) </a:t>
            </a:r>
            <a:r>
              <a:rPr lang="it-IT" b="1" dirty="0">
                <a:latin typeface="+mj-lt"/>
              </a:rPr>
              <a:t>impianto fotovoltaico con moduli collocati a terra</a:t>
            </a:r>
            <a:r>
              <a:rPr lang="it-IT" dirty="0">
                <a:latin typeface="+mj-lt"/>
              </a:rPr>
              <a:t>: impianto i cui moduli non sono fisicamente installati su</a:t>
            </a:r>
          </a:p>
          <a:p>
            <a:r>
              <a:rPr lang="it-IT" dirty="0">
                <a:latin typeface="+mj-lt"/>
              </a:rPr>
              <a:t>edifici, serre, barriere acustiche o fabbricati rurali, né su pergole, tettoie e pensiline;</a:t>
            </a:r>
          </a:p>
          <a:p>
            <a:endParaRPr lang="it-IT" dirty="0">
              <a:latin typeface="+mj-lt"/>
            </a:endParaRPr>
          </a:p>
          <a:p>
            <a:r>
              <a:rPr lang="it-IT" dirty="0">
                <a:latin typeface="+mj-lt"/>
              </a:rPr>
              <a:t>d) </a:t>
            </a:r>
            <a:r>
              <a:rPr lang="it-IT" b="1" dirty="0">
                <a:latin typeface="+mj-lt"/>
              </a:rPr>
              <a:t>aggregato di impianti: </a:t>
            </a:r>
            <a:r>
              <a:rPr lang="it-IT" dirty="0">
                <a:latin typeface="+mj-lt"/>
              </a:rPr>
              <a:t>insieme costituito da più impianti di nuova costruzione, localizzati sull’intero territorio</a:t>
            </a:r>
          </a:p>
          <a:p>
            <a:r>
              <a:rPr lang="it-IT" dirty="0">
                <a:latin typeface="+mj-lt"/>
              </a:rPr>
              <a:t>nazionale, che, nel rispetto dei limiti di potenza unitaria di cui all’art. 3, commi 10 e 11, partecipa come un</a:t>
            </a:r>
          </a:p>
          <a:p>
            <a:r>
              <a:rPr lang="it-IT" dirty="0">
                <a:latin typeface="+mj-lt"/>
              </a:rPr>
              <a:t>unico impianto alle procedure di registro o di asta, sulla base della potenza complessiva dell’aggregato, offrendo</a:t>
            </a:r>
          </a:p>
          <a:p>
            <a:r>
              <a:rPr lang="it-IT" dirty="0">
                <a:latin typeface="+mj-lt"/>
              </a:rPr>
              <a:t>una unica riduzione percentuale della tariffa di riferimento.</a:t>
            </a:r>
          </a:p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I </a:t>
            </a:r>
            <a:r>
              <a:rPr lang="it-IT" dirty="0">
                <a:latin typeface="+mj-lt"/>
              </a:rPr>
              <a:t>requisiti </a:t>
            </a:r>
            <a:r>
              <a:rPr lang="it-IT" dirty="0" smtClean="0">
                <a:latin typeface="+mj-lt"/>
              </a:rPr>
              <a:t>dell’aggregato devono </a:t>
            </a:r>
            <a:r>
              <a:rPr lang="it-IT" dirty="0">
                <a:latin typeface="+mj-lt"/>
              </a:rPr>
              <a:t>essere rispettati da ciascun impianto dell’aggregato. In </a:t>
            </a:r>
            <a:r>
              <a:rPr lang="it-IT" dirty="0" smtClean="0">
                <a:latin typeface="+mj-lt"/>
              </a:rPr>
              <a:t>fase di </a:t>
            </a:r>
            <a:r>
              <a:rPr lang="it-IT" dirty="0">
                <a:latin typeface="+mj-lt"/>
              </a:rPr>
              <a:t>ammissione agli incentivi, ciascun impianto, </a:t>
            </a:r>
            <a:r>
              <a:rPr lang="it-IT" dirty="0" smtClean="0">
                <a:latin typeface="+mj-lt"/>
              </a:rPr>
              <a:t>facente parte </a:t>
            </a:r>
            <a:r>
              <a:rPr lang="it-IT" dirty="0">
                <a:latin typeface="+mj-lt"/>
              </a:rPr>
              <a:t>dell’aggregato e risultato in posizione utile </a:t>
            </a:r>
            <a:r>
              <a:rPr lang="it-IT" dirty="0" smtClean="0">
                <a:latin typeface="+mj-lt"/>
              </a:rPr>
              <a:t>nella relativa </a:t>
            </a:r>
            <a:r>
              <a:rPr lang="it-IT" dirty="0">
                <a:latin typeface="+mj-lt"/>
              </a:rPr>
              <a:t>graduatoria, presenta autonoma istanza al GSE.</a:t>
            </a:r>
          </a:p>
        </p:txBody>
      </p:sp>
      <p:sp>
        <p:nvSpPr>
          <p:cNvPr id="5" name="Rettangolo 4"/>
          <p:cNvSpPr/>
          <p:nvPr/>
        </p:nvSpPr>
        <p:spPr>
          <a:xfrm>
            <a:off x="4211079" y="333707"/>
            <a:ext cx="6860853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it-IT" sz="2400" b="1" dirty="0" smtClean="0">
                <a:latin typeface="+mj-lt"/>
                <a:ea typeface="+mj-ea"/>
                <a:cs typeface="+mj-cs"/>
              </a:rPr>
              <a:t>Definizioni (Art</a:t>
            </a:r>
            <a:r>
              <a:rPr lang="it-IT" sz="2400" b="1" dirty="0" smtClean="0">
                <a:latin typeface="+mj-lt"/>
                <a:ea typeface="+mj-ea"/>
                <a:cs typeface="+mj-cs"/>
              </a:rPr>
              <a:t>. </a:t>
            </a:r>
            <a:r>
              <a:rPr lang="it-IT" sz="2400" b="1" dirty="0" smtClean="0">
                <a:latin typeface="+mj-lt"/>
                <a:ea typeface="+mj-ea"/>
                <a:cs typeface="+mj-cs"/>
              </a:rPr>
              <a:t>2 DM): impianti e aggregati di impianti </a:t>
            </a:r>
            <a:endParaRPr lang="it-IT" sz="24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3970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82921" y="94670"/>
            <a:ext cx="7494431" cy="76821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it-IT" sz="2400" b="1" i="1" dirty="0" smtClean="0"/>
              <a:t>Modalità </a:t>
            </a:r>
            <a:r>
              <a:rPr lang="it-IT" sz="2400" b="1" i="1" dirty="0"/>
              <a:t>e requisiti generali per </a:t>
            </a:r>
            <a:r>
              <a:rPr lang="it-IT" sz="2400" b="1" i="1" dirty="0" smtClean="0"/>
              <a:t>l’accesso ai </a:t>
            </a:r>
            <a:r>
              <a:rPr lang="it-IT" sz="2400" b="1" i="1" dirty="0"/>
              <a:t>meccanismi di </a:t>
            </a:r>
            <a:r>
              <a:rPr lang="it-IT" sz="2400" b="1" i="1" dirty="0" smtClean="0"/>
              <a:t>incentivazione (</a:t>
            </a:r>
            <a:r>
              <a:rPr lang="it-IT" sz="2400" b="1" dirty="0" smtClean="0"/>
              <a:t>Art</a:t>
            </a:r>
            <a:r>
              <a:rPr lang="it-IT" sz="2400" b="1" dirty="0" smtClean="0"/>
              <a:t>. </a:t>
            </a:r>
            <a:r>
              <a:rPr lang="it-IT" sz="2400" b="1" dirty="0" smtClean="0"/>
              <a:t>3, DM)</a:t>
            </a:r>
            <a:endParaRPr lang="it-IT" sz="2400" b="1" dirty="0"/>
          </a:p>
        </p:txBody>
      </p:sp>
      <p:sp>
        <p:nvSpPr>
          <p:cNvPr id="4" name="Rettangolo 3"/>
          <p:cNvSpPr/>
          <p:nvPr/>
        </p:nvSpPr>
        <p:spPr>
          <a:xfrm>
            <a:off x="446468" y="1304320"/>
            <a:ext cx="117455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+mj-lt"/>
              </a:rPr>
              <a:t> Per l’accesso ai meccanismi di incentivazione</a:t>
            </a:r>
            <a:r>
              <a:rPr lang="it-IT" dirty="0">
                <a:latin typeface="+mj-lt"/>
              </a:rPr>
              <a:t>, </a:t>
            </a:r>
            <a:r>
              <a:rPr lang="it-IT" dirty="0" smtClean="0">
                <a:latin typeface="+mj-lt"/>
              </a:rPr>
              <a:t>l’impianto deve rientrare nelle graduatorie definite dal GSE a seguito è necessaria </a:t>
            </a:r>
            <a:r>
              <a:rPr lang="it-IT" b="1" dirty="0" smtClean="0">
                <a:latin typeface="+mj-lt"/>
              </a:rPr>
              <a:t>partecipazione </a:t>
            </a:r>
            <a:r>
              <a:rPr lang="it-IT" b="1" dirty="0">
                <a:latin typeface="+mj-lt"/>
              </a:rPr>
              <a:t>a procedure pubbliche per la selezione </a:t>
            </a:r>
            <a:r>
              <a:rPr lang="it-IT" b="1" dirty="0" smtClean="0">
                <a:latin typeface="+mj-lt"/>
              </a:rPr>
              <a:t>dei progetti </a:t>
            </a:r>
            <a:r>
              <a:rPr lang="it-IT" dirty="0">
                <a:latin typeface="+mj-lt"/>
              </a:rPr>
              <a:t>da iscrivere in </a:t>
            </a:r>
            <a:r>
              <a:rPr lang="it-IT" b="1" dirty="0">
                <a:latin typeface="+mj-lt"/>
              </a:rPr>
              <a:t>appositi registri nei limiti di </a:t>
            </a:r>
            <a:r>
              <a:rPr lang="it-IT" b="1" dirty="0" smtClean="0">
                <a:latin typeface="+mj-lt"/>
              </a:rPr>
              <a:t>specifici contingenti </a:t>
            </a:r>
            <a:r>
              <a:rPr lang="it-IT" b="1" dirty="0">
                <a:latin typeface="+mj-lt"/>
              </a:rPr>
              <a:t>di </a:t>
            </a:r>
            <a:r>
              <a:rPr lang="it-IT" b="1" dirty="0" smtClean="0">
                <a:latin typeface="+mj-lt"/>
              </a:rPr>
              <a:t>potenza</a:t>
            </a:r>
            <a:r>
              <a:rPr lang="it-IT" dirty="0" smtClean="0">
                <a:latin typeface="+mj-lt"/>
              </a:rPr>
              <a:t>, </a:t>
            </a:r>
            <a:r>
              <a:rPr lang="it-IT" b="1" dirty="0" smtClean="0">
                <a:latin typeface="+mj-lt"/>
              </a:rPr>
              <a:t>gli</a:t>
            </a:r>
            <a:r>
              <a:rPr lang="it-IT" b="1" i="1" dirty="0" smtClean="0">
                <a:latin typeface="+mj-lt"/>
              </a:rPr>
              <a:t> </a:t>
            </a:r>
            <a:r>
              <a:rPr lang="it-IT" b="1" dirty="0">
                <a:latin typeface="+mj-lt"/>
              </a:rPr>
              <a:t>impianti </a:t>
            </a:r>
            <a:r>
              <a:rPr lang="it-IT" b="1" dirty="0" smtClean="0">
                <a:latin typeface="+mj-lt"/>
              </a:rPr>
              <a:t>fotovoltaici di potenza compresa tra </a:t>
            </a:r>
            <a:r>
              <a:rPr lang="it-IT" b="1" dirty="0" smtClean="0">
                <a:latin typeface="+mj-lt"/>
              </a:rPr>
              <a:t>21 kW </a:t>
            </a:r>
            <a:r>
              <a:rPr lang="it-IT" b="1" dirty="0" smtClean="0">
                <a:latin typeface="+mj-lt"/>
              </a:rPr>
              <a:t>e 999 kW, per i quali ricorrono </a:t>
            </a:r>
            <a:r>
              <a:rPr lang="it-IT" b="1" dirty="0">
                <a:latin typeface="+mj-lt"/>
              </a:rPr>
              <a:t>entrambi i </a:t>
            </a:r>
            <a:r>
              <a:rPr lang="it-IT" b="1" dirty="0" smtClean="0">
                <a:latin typeface="+mj-lt"/>
              </a:rPr>
              <a:t>seguenti requisiti</a:t>
            </a:r>
            <a:r>
              <a:rPr lang="it-IT" dirty="0" smtClean="0">
                <a:latin typeface="+mj-lt"/>
              </a:rPr>
              <a:t>:</a:t>
            </a:r>
          </a:p>
          <a:p>
            <a:r>
              <a:rPr lang="it-IT" dirty="0" smtClean="0">
                <a:latin typeface="+mj-lt"/>
              </a:rPr>
              <a:t>1</a:t>
            </a:r>
            <a:r>
              <a:rPr lang="it-IT" dirty="0">
                <a:latin typeface="+mj-lt"/>
              </a:rPr>
              <a:t>. sono solo di </a:t>
            </a:r>
            <a:r>
              <a:rPr lang="it-IT" b="1" dirty="0">
                <a:latin typeface="+mj-lt"/>
              </a:rPr>
              <a:t>nuova costruzione </a:t>
            </a:r>
            <a:r>
              <a:rPr lang="it-IT" dirty="0">
                <a:latin typeface="+mj-lt"/>
              </a:rPr>
              <a:t>e realizzati </a:t>
            </a:r>
            <a:r>
              <a:rPr lang="it-IT" b="1" dirty="0" smtClean="0">
                <a:latin typeface="+mj-lt"/>
              </a:rPr>
              <a:t>con componenti </a:t>
            </a:r>
            <a:r>
              <a:rPr lang="it-IT" b="1" dirty="0">
                <a:latin typeface="+mj-lt"/>
              </a:rPr>
              <a:t>di nuova costruzione</a:t>
            </a:r>
            <a:r>
              <a:rPr lang="it-IT" dirty="0">
                <a:latin typeface="+mj-lt"/>
              </a:rPr>
              <a:t>;</a:t>
            </a:r>
          </a:p>
          <a:p>
            <a:r>
              <a:rPr lang="it-IT" dirty="0">
                <a:latin typeface="+mj-lt"/>
              </a:rPr>
              <a:t>2. rispettano le disposizioni di cui all’art. 65 </a:t>
            </a:r>
            <a:r>
              <a:rPr lang="it-IT" dirty="0" smtClean="0">
                <a:latin typeface="+mj-lt"/>
              </a:rPr>
              <a:t>del decreto-legge </a:t>
            </a:r>
            <a:r>
              <a:rPr lang="it-IT" dirty="0">
                <a:latin typeface="+mj-lt"/>
              </a:rPr>
              <a:t>24 gennaio 2012, n. 1, convertito con legge</a:t>
            </a:r>
          </a:p>
          <a:p>
            <a:r>
              <a:rPr lang="it-IT" dirty="0">
                <a:latin typeface="+mj-lt"/>
              </a:rPr>
              <a:t>24 marzo 2012, n. 27, circa il divieto di accesso </a:t>
            </a:r>
            <a:r>
              <a:rPr lang="it-IT" dirty="0" smtClean="0">
                <a:latin typeface="+mj-lt"/>
              </a:rPr>
              <a:t>agli incentivi </a:t>
            </a:r>
            <a:r>
              <a:rPr lang="it-IT" dirty="0">
                <a:latin typeface="+mj-lt"/>
              </a:rPr>
              <a:t>statali per impianti con moduli collocati a </a:t>
            </a:r>
            <a:r>
              <a:rPr lang="it-IT" dirty="0" smtClean="0">
                <a:latin typeface="+mj-lt"/>
              </a:rPr>
              <a:t>terra in </a:t>
            </a:r>
            <a:r>
              <a:rPr lang="it-IT" dirty="0">
                <a:latin typeface="+mj-lt"/>
              </a:rPr>
              <a:t>aree </a:t>
            </a:r>
            <a:r>
              <a:rPr lang="it-IT" dirty="0" smtClean="0">
                <a:latin typeface="+mj-lt"/>
              </a:rPr>
              <a:t>agricole.</a:t>
            </a:r>
          </a:p>
          <a:p>
            <a:pPr>
              <a:buFont typeface="Wingdings" pitchFamily="2" charset="2"/>
              <a:buChar char="Ø"/>
            </a:pPr>
            <a:endParaRPr lang="it-IT" dirty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+mj-lt"/>
              </a:rPr>
              <a:t>I </a:t>
            </a:r>
            <a:r>
              <a:rPr lang="it-IT" b="1" dirty="0" smtClean="0">
                <a:latin typeface="+mj-lt"/>
              </a:rPr>
              <a:t>lavori </a:t>
            </a:r>
            <a:r>
              <a:rPr lang="it-IT" b="1" dirty="0">
                <a:latin typeface="+mj-lt"/>
              </a:rPr>
              <a:t>di </a:t>
            </a:r>
            <a:r>
              <a:rPr lang="it-IT" b="1" dirty="0" smtClean="0">
                <a:latin typeface="+mj-lt"/>
              </a:rPr>
              <a:t>realizzazione</a:t>
            </a:r>
            <a:r>
              <a:rPr lang="it-IT" dirty="0" smtClean="0">
                <a:latin typeface="+mj-lt"/>
              </a:rPr>
              <a:t> devono risultare, </a:t>
            </a:r>
            <a:r>
              <a:rPr lang="it-IT" dirty="0">
                <a:latin typeface="+mj-lt"/>
              </a:rPr>
              <a:t>dalla </a:t>
            </a:r>
            <a:r>
              <a:rPr lang="it-IT" b="1" dirty="0">
                <a:latin typeface="+mj-lt"/>
              </a:rPr>
              <a:t>comunicazione di inizio </a:t>
            </a:r>
            <a:r>
              <a:rPr lang="it-IT" b="1" dirty="0" smtClean="0">
                <a:latin typeface="+mj-lt"/>
              </a:rPr>
              <a:t>lavori </a:t>
            </a:r>
            <a:r>
              <a:rPr lang="it-IT" dirty="0" smtClean="0">
                <a:latin typeface="+mj-lt"/>
              </a:rPr>
              <a:t>trasmessa </a:t>
            </a:r>
            <a:r>
              <a:rPr lang="it-IT" dirty="0">
                <a:latin typeface="+mj-lt"/>
              </a:rPr>
              <a:t>all’amministrazione competente, </a:t>
            </a:r>
            <a:r>
              <a:rPr lang="it-IT" b="1" dirty="0">
                <a:latin typeface="+mj-lt"/>
              </a:rPr>
              <a:t>avviati </a:t>
            </a:r>
            <a:r>
              <a:rPr lang="it-IT" b="1" dirty="0" smtClean="0">
                <a:latin typeface="+mj-lt"/>
              </a:rPr>
              <a:t>dopo l’inserimento </a:t>
            </a:r>
            <a:r>
              <a:rPr lang="it-IT" b="1" dirty="0">
                <a:latin typeface="+mj-lt"/>
              </a:rPr>
              <a:t>in posizione utile nelle graduatorie</a:t>
            </a:r>
            <a:r>
              <a:rPr lang="it-IT" dirty="0" smtClean="0">
                <a:latin typeface="+mj-lt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it-IT" dirty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dirty="0">
                <a:latin typeface="+mj-lt"/>
              </a:rPr>
              <a:t>Sono inoltre </a:t>
            </a:r>
            <a:r>
              <a:rPr lang="it-IT" dirty="0" smtClean="0">
                <a:latin typeface="+mj-lt"/>
              </a:rPr>
              <a:t>richiesti i </a:t>
            </a:r>
            <a:r>
              <a:rPr lang="it-IT" b="1" dirty="0">
                <a:latin typeface="+mj-lt"/>
              </a:rPr>
              <a:t>titoli </a:t>
            </a:r>
            <a:r>
              <a:rPr lang="it-IT" b="1" dirty="0" smtClean="0">
                <a:latin typeface="+mj-lt"/>
              </a:rPr>
              <a:t>abilitativi alla </a:t>
            </a:r>
            <a:r>
              <a:rPr lang="it-IT" b="1" dirty="0">
                <a:latin typeface="+mj-lt"/>
              </a:rPr>
              <a:t>costruzione e all’esercizio dell’impianto</a:t>
            </a:r>
            <a:r>
              <a:rPr lang="it-IT" dirty="0">
                <a:latin typeface="+mj-lt"/>
              </a:rPr>
              <a:t>, di </a:t>
            </a:r>
            <a:r>
              <a:rPr lang="it-IT" dirty="0" smtClean="0">
                <a:latin typeface="+mj-lt"/>
              </a:rPr>
              <a:t>cui all’art</a:t>
            </a:r>
            <a:r>
              <a:rPr lang="it-IT" dirty="0">
                <a:latin typeface="+mj-lt"/>
              </a:rPr>
              <a:t>. 4 del decreto legislativo n. 28 del 2011 ed il </a:t>
            </a:r>
            <a:r>
              <a:rPr lang="it-IT" b="1" dirty="0">
                <a:latin typeface="+mj-lt"/>
              </a:rPr>
              <a:t>preventivo di </a:t>
            </a:r>
            <a:r>
              <a:rPr lang="it-IT" b="1" dirty="0" smtClean="0">
                <a:latin typeface="+mj-lt"/>
              </a:rPr>
              <a:t>connessione alla </a:t>
            </a:r>
            <a:r>
              <a:rPr lang="it-IT" b="1" dirty="0">
                <a:latin typeface="+mj-lt"/>
              </a:rPr>
              <a:t>rete elettrica accettato in via definitiva</a:t>
            </a:r>
            <a:r>
              <a:rPr lang="it-IT" dirty="0">
                <a:latin typeface="+mj-lt"/>
              </a:rPr>
              <a:t> e la </a:t>
            </a:r>
            <a:r>
              <a:rPr lang="it-IT" b="1" dirty="0" smtClean="0">
                <a:latin typeface="+mj-lt"/>
              </a:rPr>
              <a:t>registrazione dell’impianto </a:t>
            </a:r>
            <a:r>
              <a:rPr lang="it-IT" b="1" dirty="0">
                <a:latin typeface="+mj-lt"/>
              </a:rPr>
              <a:t>sul sistema </a:t>
            </a:r>
            <a:r>
              <a:rPr lang="it-IT" b="1" dirty="0" err="1">
                <a:latin typeface="+mj-lt"/>
              </a:rPr>
              <a:t>Gaudì</a:t>
            </a:r>
            <a:r>
              <a:rPr lang="it-IT" b="1" dirty="0">
                <a:latin typeface="+mj-lt"/>
              </a:rPr>
              <a:t> validata </a:t>
            </a:r>
            <a:r>
              <a:rPr lang="it-IT" b="1" dirty="0" smtClean="0">
                <a:latin typeface="+mj-lt"/>
              </a:rPr>
              <a:t>dal Gestore </a:t>
            </a:r>
            <a:r>
              <a:rPr lang="it-IT" b="1" dirty="0">
                <a:latin typeface="+mj-lt"/>
              </a:rPr>
              <a:t>di </a:t>
            </a:r>
            <a:r>
              <a:rPr lang="it-IT" b="1" dirty="0" smtClean="0">
                <a:latin typeface="+mj-lt"/>
              </a:rPr>
              <a:t>Rete</a:t>
            </a:r>
            <a:r>
              <a:rPr lang="it-IT" dirty="0" smtClean="0">
                <a:latin typeface="+mj-lt"/>
              </a:rPr>
              <a:t>;</a:t>
            </a:r>
          </a:p>
          <a:p>
            <a:pPr>
              <a:buFont typeface="Wingdings" pitchFamily="2" charset="2"/>
              <a:buChar char="Ø"/>
            </a:pPr>
            <a:endParaRPr lang="it-IT" b="1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b="1" dirty="0" smtClean="0">
                <a:latin typeface="+mj-lt"/>
              </a:rPr>
              <a:t>L’accesso </a:t>
            </a:r>
            <a:r>
              <a:rPr lang="it-IT" b="1" dirty="0">
                <a:latin typeface="+mj-lt"/>
              </a:rPr>
              <a:t>agli incentivi </a:t>
            </a:r>
            <a:r>
              <a:rPr lang="it-IT" dirty="0">
                <a:latin typeface="+mj-lt"/>
              </a:rPr>
              <a:t>di cui al presente decreto </a:t>
            </a:r>
            <a:r>
              <a:rPr lang="it-IT" b="1" dirty="0" smtClean="0">
                <a:latin typeface="+mj-lt"/>
              </a:rPr>
              <a:t>è alternativo </a:t>
            </a:r>
            <a:r>
              <a:rPr lang="it-IT" b="1" dirty="0">
                <a:latin typeface="+mj-lt"/>
              </a:rPr>
              <a:t>al ritiro dedicato </a:t>
            </a:r>
            <a:r>
              <a:rPr lang="it-IT" dirty="0">
                <a:latin typeface="+mj-lt"/>
              </a:rPr>
              <a:t>di cui all’art. 13, comma </a:t>
            </a:r>
            <a:r>
              <a:rPr lang="it-IT" dirty="0" smtClean="0">
                <a:latin typeface="+mj-lt"/>
              </a:rPr>
              <a:t>3, del </a:t>
            </a:r>
            <a:r>
              <a:rPr lang="it-IT" dirty="0">
                <a:latin typeface="+mj-lt"/>
              </a:rPr>
              <a:t>decreto legislativo n. 387 del 2003 </a:t>
            </a:r>
            <a:r>
              <a:rPr lang="it-IT" b="1" dirty="0">
                <a:latin typeface="+mj-lt"/>
              </a:rPr>
              <a:t>e al </a:t>
            </a:r>
            <a:r>
              <a:rPr lang="it-IT" b="1" dirty="0" smtClean="0">
                <a:latin typeface="+mj-lt"/>
              </a:rPr>
              <a:t>meccanismo dello </a:t>
            </a:r>
            <a:r>
              <a:rPr lang="it-IT" b="1" dirty="0">
                <a:latin typeface="+mj-lt"/>
              </a:rPr>
              <a:t>scambio sul posto</a:t>
            </a:r>
            <a:r>
              <a:rPr lang="it-IT" dirty="0" smtClean="0">
                <a:latin typeface="+mj-lt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it-IT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dirty="0">
                <a:latin typeface="+mj-lt"/>
              </a:rPr>
              <a:t>Possono partecipare alle procedure di registri </a:t>
            </a:r>
            <a:r>
              <a:rPr lang="it-IT" dirty="0" smtClean="0">
                <a:latin typeface="+mj-lt"/>
              </a:rPr>
              <a:t>anche aggregati </a:t>
            </a:r>
            <a:r>
              <a:rPr lang="it-IT" dirty="0">
                <a:latin typeface="+mj-lt"/>
              </a:rPr>
              <a:t>costituiti da più impianti appartenenti al </a:t>
            </a:r>
            <a:r>
              <a:rPr lang="it-IT" dirty="0" smtClean="0">
                <a:latin typeface="+mj-lt"/>
              </a:rPr>
              <a:t>medesimo gruppo </a:t>
            </a:r>
            <a:r>
              <a:rPr lang="it-IT" dirty="0">
                <a:latin typeface="+mj-lt"/>
              </a:rPr>
              <a:t>di cui all’art. 8, di potenza unitaria </a:t>
            </a:r>
            <a:r>
              <a:rPr lang="it-IT" dirty="0" smtClean="0">
                <a:latin typeface="+mj-lt"/>
              </a:rPr>
              <a:t>superiore a </a:t>
            </a:r>
            <a:r>
              <a:rPr lang="it-IT" dirty="0">
                <a:latin typeface="+mj-lt"/>
              </a:rPr>
              <a:t>20 kW, purché la potenza complessiva </a:t>
            </a:r>
            <a:r>
              <a:rPr lang="it-IT" dirty="0" smtClean="0">
                <a:latin typeface="+mj-lt"/>
              </a:rPr>
              <a:t>dell’aggregato sia </a:t>
            </a:r>
            <a:r>
              <a:rPr lang="it-IT" dirty="0">
                <a:latin typeface="+mj-lt"/>
              </a:rPr>
              <a:t>inferiore a 1 MW.</a:t>
            </a:r>
          </a:p>
        </p:txBody>
      </p:sp>
      <p:sp>
        <p:nvSpPr>
          <p:cNvPr id="5" name="Rettangolo 4"/>
          <p:cNvSpPr/>
          <p:nvPr/>
        </p:nvSpPr>
        <p:spPr>
          <a:xfrm>
            <a:off x="1270716" y="471548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6341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98579" y="210358"/>
            <a:ext cx="6942822" cy="81440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it-IT" sz="2400" b="1" i="1" dirty="0" smtClean="0"/>
              <a:t>Contingenti </a:t>
            </a:r>
            <a:r>
              <a:rPr lang="it-IT" sz="2400" b="1" i="1" dirty="0"/>
              <a:t>di potenza messi a </a:t>
            </a:r>
            <a:r>
              <a:rPr lang="it-IT" sz="2400" b="1" i="1" dirty="0" smtClean="0"/>
              <a:t>disposizione  nei registri (</a:t>
            </a:r>
            <a:r>
              <a:rPr lang="it-IT" sz="2400" b="1" dirty="0" smtClean="0"/>
              <a:t>Art</a:t>
            </a:r>
            <a:r>
              <a:rPr lang="it-IT" sz="2400" b="1" dirty="0" smtClean="0"/>
              <a:t>. 8</a:t>
            </a:r>
            <a:r>
              <a:rPr lang="it-IT" sz="2400" b="1" dirty="0" smtClean="0"/>
              <a:t>., DM)</a:t>
            </a:r>
            <a:endParaRPr lang="it-IT" sz="2400" b="1" dirty="0"/>
          </a:p>
        </p:txBody>
      </p:sp>
      <p:sp>
        <p:nvSpPr>
          <p:cNvPr id="4" name="Rettangolo 3"/>
          <p:cNvSpPr/>
          <p:nvPr/>
        </p:nvSpPr>
        <p:spPr>
          <a:xfrm>
            <a:off x="189887" y="794308"/>
            <a:ext cx="633703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it-IT" dirty="0" smtClean="0"/>
              <a:t>I </a:t>
            </a:r>
            <a:r>
              <a:rPr lang="it-IT" dirty="0"/>
              <a:t>bandi sono organizzati in quattro gruppi:</a:t>
            </a:r>
            <a:br>
              <a:rPr lang="it-IT" dirty="0"/>
            </a:br>
            <a:r>
              <a:rPr lang="it-IT" b="1" dirty="0" smtClean="0"/>
              <a:t>Gruppo </a:t>
            </a:r>
            <a:r>
              <a:rPr lang="it-IT" b="1" dirty="0"/>
              <a:t>A</a:t>
            </a:r>
            <a:r>
              <a:rPr lang="it-IT" dirty="0"/>
              <a:t>:</a:t>
            </a:r>
            <a:br>
              <a:rPr lang="it-IT" dirty="0"/>
            </a:br>
            <a:r>
              <a:rPr lang="it-IT" dirty="0"/>
              <a:t>i. impianti eolici;</a:t>
            </a:r>
            <a:br>
              <a:rPr lang="it-IT" dirty="0"/>
            </a:br>
            <a:r>
              <a:rPr lang="it-IT" dirty="0"/>
              <a:t>ii.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impianti fotovoltaici</a:t>
            </a:r>
            <a:r>
              <a:rPr lang="it-IT" dirty="0"/>
              <a:t>;</a:t>
            </a:r>
            <a:br>
              <a:rPr lang="it-IT" dirty="0"/>
            </a:br>
            <a:r>
              <a:rPr lang="it-IT" b="1" dirty="0" smtClean="0"/>
              <a:t>G</a:t>
            </a:r>
            <a:r>
              <a:rPr lang="it-IT" b="1" dirty="0" smtClean="0"/>
              <a:t>ruppo </a:t>
            </a:r>
            <a:r>
              <a:rPr lang="it-IT" b="1" dirty="0"/>
              <a:t>A-2</a:t>
            </a:r>
            <a:r>
              <a:rPr lang="it-IT" dirty="0"/>
              <a:t>:</a:t>
            </a:r>
            <a:br>
              <a:rPr lang="it-IT" dirty="0"/>
            </a:br>
            <a:r>
              <a:rPr lang="it-IT" dirty="0"/>
              <a:t>i. </a:t>
            </a:r>
            <a:r>
              <a:rPr lang="it-IT" b="1" dirty="0">
                <a:solidFill>
                  <a:srgbClr val="FF0000"/>
                </a:solidFill>
              </a:rPr>
              <a:t>impianti fotovoltaici i cui moduli fotovoltaici</a:t>
            </a:r>
            <a:br>
              <a:rPr lang="it-IT" b="1" dirty="0">
                <a:solidFill>
                  <a:srgbClr val="FF0000"/>
                </a:solidFill>
              </a:rPr>
            </a:br>
            <a:r>
              <a:rPr lang="it-IT" b="1" dirty="0">
                <a:solidFill>
                  <a:srgbClr val="FF0000"/>
                </a:solidFill>
              </a:rPr>
              <a:t>sono installati in sostituzione di coperture di edifici e</a:t>
            </a:r>
            <a:br>
              <a:rPr lang="it-IT" b="1" dirty="0">
                <a:solidFill>
                  <a:srgbClr val="FF0000"/>
                </a:solidFill>
              </a:rPr>
            </a:br>
            <a:r>
              <a:rPr lang="it-IT" b="1" dirty="0">
                <a:solidFill>
                  <a:srgbClr val="FF0000"/>
                </a:solidFill>
              </a:rPr>
              <a:t>fabbricati rurali su cui è operata la completa rimozione</a:t>
            </a:r>
            <a:br>
              <a:rPr lang="it-IT" b="1" dirty="0">
                <a:solidFill>
                  <a:srgbClr val="FF0000"/>
                </a:solidFill>
              </a:rPr>
            </a:br>
            <a:r>
              <a:rPr lang="it-IT" b="1" dirty="0">
                <a:solidFill>
                  <a:srgbClr val="FF0000"/>
                </a:solidFill>
              </a:rPr>
              <a:t>dell’eternit o dell’amianto</a:t>
            </a:r>
            <a:r>
              <a:rPr lang="it-IT" dirty="0"/>
              <a:t>. La superficie dei moduli non</a:t>
            </a:r>
            <a:br>
              <a:rPr lang="it-IT" dirty="0"/>
            </a:br>
            <a:r>
              <a:rPr lang="it-IT" dirty="0"/>
              <a:t>può essere superiore a quella della copertura rimossa</a:t>
            </a:r>
            <a:r>
              <a:rPr lang="it-IT" dirty="0" smtClean="0"/>
              <a:t>;</a:t>
            </a:r>
            <a:r>
              <a:rPr lang="it-IT" dirty="0"/>
              <a:t> </a:t>
            </a:r>
            <a:endParaRPr lang="it-IT" dirty="0" smtClean="0"/>
          </a:p>
          <a:p>
            <a:pPr marL="268288"/>
            <a:r>
              <a:rPr lang="it-IT" b="1" dirty="0" smtClean="0"/>
              <a:t>gruppo </a:t>
            </a:r>
            <a:r>
              <a:rPr lang="it-IT" b="1" dirty="0"/>
              <a:t>B</a:t>
            </a:r>
            <a:r>
              <a:rPr lang="it-IT" dirty="0"/>
              <a:t>:</a:t>
            </a:r>
          </a:p>
          <a:p>
            <a:pPr marL="268288"/>
            <a:r>
              <a:rPr lang="it-IT" dirty="0"/>
              <a:t>i. impianti idroelettrici;</a:t>
            </a:r>
          </a:p>
          <a:p>
            <a:pPr marL="268288"/>
            <a:r>
              <a:rPr lang="it-IT" dirty="0"/>
              <a:t>ii. impianti a gas residuati dei processi di depurazione;</a:t>
            </a:r>
          </a:p>
          <a:p>
            <a:pPr marL="268288"/>
            <a:r>
              <a:rPr lang="it-IT" b="1" dirty="0"/>
              <a:t>gruppo C</a:t>
            </a:r>
            <a:r>
              <a:rPr lang="it-IT" dirty="0"/>
              <a:t>:</a:t>
            </a:r>
          </a:p>
          <a:p>
            <a:pPr marL="268288"/>
            <a:r>
              <a:rPr lang="it-IT" dirty="0"/>
              <a:t>i. impianti oggetto di rifacimento totale o parziale</a:t>
            </a:r>
          </a:p>
          <a:p>
            <a:pPr marL="268288"/>
            <a:r>
              <a:rPr lang="it-IT" dirty="0"/>
              <a:t>e rientranti nelle tipologie di cui al gruppo A, lettera </a:t>
            </a:r>
            <a:r>
              <a:rPr lang="it-IT" i="1" dirty="0"/>
              <a:t>i) </a:t>
            </a:r>
            <a:r>
              <a:rPr lang="it-IT" dirty="0"/>
              <a:t>e</a:t>
            </a:r>
          </a:p>
          <a:p>
            <a:pPr marL="268288"/>
            <a:r>
              <a:rPr lang="it-IT" dirty="0"/>
              <a:t>gruppo </a:t>
            </a:r>
            <a:r>
              <a:rPr lang="it-IT" dirty="0" smtClean="0"/>
              <a:t>B.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975132" y="1304762"/>
            <a:ext cx="62168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+mj-lt"/>
              </a:rPr>
              <a:t>La potenza messa </a:t>
            </a:r>
            <a:r>
              <a:rPr lang="it-IT" dirty="0">
                <a:latin typeface="+mj-lt"/>
              </a:rPr>
              <a:t>a disposizione in ogni bando è pari a quella </a:t>
            </a:r>
            <a:r>
              <a:rPr lang="it-IT" dirty="0" smtClean="0">
                <a:latin typeface="+mj-lt"/>
              </a:rPr>
              <a:t>indicata nella seguente Tabella.</a:t>
            </a:r>
            <a:r>
              <a:rPr lang="it-IT" i="1" dirty="0">
                <a:latin typeface="+mj-lt"/>
              </a:rPr>
              <a:t> </a:t>
            </a:r>
            <a:r>
              <a:rPr lang="it-IT" dirty="0" smtClean="0">
                <a:latin typeface="+mj-lt"/>
              </a:rPr>
              <a:t>Sono </a:t>
            </a:r>
            <a:r>
              <a:rPr lang="it-IT" dirty="0" smtClean="0">
                <a:latin typeface="+mj-lt"/>
              </a:rPr>
              <a:t>previsti meccanismi per la riallocazione della potenza non assegnata </a:t>
            </a:r>
            <a:r>
              <a:rPr lang="it-IT" i="1" dirty="0" smtClean="0">
                <a:latin typeface="+mj-lt"/>
              </a:rPr>
              <a:t>(art. 20 Meccanismi </a:t>
            </a:r>
            <a:r>
              <a:rPr lang="it-IT" i="1" dirty="0">
                <a:latin typeface="+mj-lt"/>
              </a:rPr>
              <a:t>di riallocazione della </a:t>
            </a:r>
            <a:r>
              <a:rPr lang="it-IT" i="1" dirty="0" smtClean="0">
                <a:latin typeface="+mj-lt"/>
              </a:rPr>
              <a:t>potenza)</a:t>
            </a:r>
            <a:endParaRPr lang="it-IT" dirty="0">
              <a:latin typeface="+mj-lt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1526" y="2461767"/>
            <a:ext cx="4779900" cy="32490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520262" y="5534561"/>
            <a:ext cx="11209283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it-IT" sz="2000" b="1" dirty="0" smtClean="0"/>
              <a:t>Il decreto punta a favorire lo sviluppo di impianti FV abbinati alla rimozione dell’amianto (gruppo A-2) mettendo a disposizione per ogni bando uno specifico contingente di potenza  che rimane costante nei primi 6 bandi e viene poi raddoppiato nell’ultimo bando per una potenza complessivamente incentivabile, pari a 800 MW.  </a:t>
            </a:r>
            <a:endParaRPr lang="it-IT" sz="2000" dirty="0"/>
          </a:p>
        </p:txBody>
      </p:sp>
    </p:spTree>
    <p:extLst>
      <p:ext uri="{BB962C8B-B14F-4D97-AF65-F5344CB8AC3E}">
        <p14:creationId xmlns="" xmlns:p14="http://schemas.microsoft.com/office/powerpoint/2010/main" val="147778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53051" y="1235489"/>
            <a:ext cx="11160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+mj-lt"/>
              </a:rPr>
              <a:t>Il </a:t>
            </a:r>
            <a:r>
              <a:rPr lang="it-IT" sz="2400" dirty="0">
                <a:latin typeface="+mj-lt"/>
              </a:rPr>
              <a:t>GSE pubblica i bandi </a:t>
            </a:r>
            <a:r>
              <a:rPr lang="it-IT" sz="2400" dirty="0" smtClean="0">
                <a:latin typeface="+mj-lt"/>
              </a:rPr>
              <a:t>per i registri </a:t>
            </a:r>
            <a:r>
              <a:rPr lang="it-IT" sz="2400" dirty="0">
                <a:latin typeface="+mj-lt"/>
              </a:rPr>
              <a:t>secondo le scadenze </a:t>
            </a:r>
            <a:r>
              <a:rPr lang="it-IT" sz="2400" dirty="0" smtClean="0">
                <a:latin typeface="+mj-lt"/>
              </a:rPr>
              <a:t>indicate in </a:t>
            </a:r>
            <a:r>
              <a:rPr lang="it-IT" sz="2400" dirty="0">
                <a:latin typeface="+mj-lt"/>
              </a:rPr>
              <a:t>Tabella 1 e </a:t>
            </a:r>
            <a:r>
              <a:rPr lang="it-IT" sz="2400" dirty="0" smtClean="0">
                <a:latin typeface="+mj-lt"/>
              </a:rPr>
              <a:t> secondo </a:t>
            </a:r>
            <a:r>
              <a:rPr lang="it-IT" sz="2400" dirty="0">
                <a:latin typeface="+mj-lt"/>
              </a:rPr>
              <a:t>le seguenti modalità:</a:t>
            </a:r>
          </a:p>
          <a:p>
            <a:r>
              <a:rPr lang="it-IT" sz="2400" i="1" dirty="0">
                <a:latin typeface="+mj-lt"/>
              </a:rPr>
              <a:t>a) </a:t>
            </a:r>
            <a:r>
              <a:rPr lang="it-IT" sz="2400" dirty="0">
                <a:latin typeface="+mj-lt"/>
              </a:rPr>
              <a:t>il </a:t>
            </a:r>
            <a:r>
              <a:rPr lang="it-IT" sz="2400" b="1" dirty="0">
                <a:latin typeface="+mj-lt"/>
              </a:rPr>
              <a:t>periodo di presentazione delle domande di </a:t>
            </a:r>
            <a:r>
              <a:rPr lang="it-IT" sz="2400" b="1" dirty="0" smtClean="0">
                <a:latin typeface="+mj-lt"/>
              </a:rPr>
              <a:t>partecipazione è </a:t>
            </a:r>
            <a:r>
              <a:rPr lang="it-IT" sz="2400" b="1" dirty="0">
                <a:latin typeface="+mj-lt"/>
              </a:rPr>
              <a:t>di </a:t>
            </a:r>
            <a:r>
              <a:rPr lang="it-IT" sz="2400" b="1" dirty="0" smtClean="0">
                <a:latin typeface="+mj-lt"/>
              </a:rPr>
              <a:t>30 giorni </a:t>
            </a:r>
            <a:r>
              <a:rPr lang="it-IT" sz="2400" dirty="0">
                <a:latin typeface="+mj-lt"/>
              </a:rPr>
              <a:t>decorrenti dalla data di </a:t>
            </a:r>
            <a:r>
              <a:rPr lang="it-IT" sz="2400" dirty="0" smtClean="0">
                <a:latin typeface="+mj-lt"/>
              </a:rPr>
              <a:t>pubblicazione del </a:t>
            </a:r>
            <a:r>
              <a:rPr lang="it-IT" sz="2400" dirty="0">
                <a:latin typeface="+mj-lt"/>
              </a:rPr>
              <a:t>bando indicata in Tabella 1;</a:t>
            </a:r>
          </a:p>
          <a:p>
            <a:r>
              <a:rPr lang="it-IT" sz="2400" i="1" dirty="0">
                <a:latin typeface="+mj-lt"/>
              </a:rPr>
              <a:t>b) </a:t>
            </a:r>
            <a:r>
              <a:rPr lang="it-IT" sz="2400" dirty="0">
                <a:latin typeface="+mj-lt"/>
              </a:rPr>
              <a:t>la </a:t>
            </a:r>
            <a:r>
              <a:rPr lang="it-IT" sz="2400" b="1" dirty="0">
                <a:latin typeface="+mj-lt"/>
              </a:rPr>
              <a:t>graduatoria è formata e pubblicata sul sito </a:t>
            </a:r>
            <a:r>
              <a:rPr lang="it-IT" sz="2400" b="1" dirty="0" smtClean="0">
                <a:latin typeface="+mj-lt"/>
              </a:rPr>
              <a:t>web del </a:t>
            </a:r>
            <a:r>
              <a:rPr lang="it-IT" sz="2400" b="1" dirty="0">
                <a:latin typeface="+mj-lt"/>
              </a:rPr>
              <a:t>GSE entro </a:t>
            </a:r>
            <a:r>
              <a:rPr lang="it-IT" sz="2400" b="1" dirty="0" smtClean="0">
                <a:latin typeface="+mj-lt"/>
              </a:rPr>
              <a:t>90 </a:t>
            </a:r>
            <a:r>
              <a:rPr lang="it-IT" sz="2400" b="1" dirty="0">
                <a:latin typeface="+mj-lt"/>
              </a:rPr>
              <a:t>giorni </a:t>
            </a:r>
            <a:r>
              <a:rPr lang="it-IT" sz="2400" dirty="0">
                <a:latin typeface="+mj-lt"/>
              </a:rPr>
              <a:t>dalla data di chiusura </a:t>
            </a:r>
            <a:r>
              <a:rPr lang="it-IT" sz="2400" dirty="0" smtClean="0">
                <a:latin typeface="+mj-lt"/>
              </a:rPr>
              <a:t>dei bandi</a:t>
            </a:r>
            <a:r>
              <a:rPr lang="it-IT" sz="2400" dirty="0">
                <a:latin typeface="+mj-lt"/>
              </a:rPr>
              <a:t>.</a:t>
            </a:r>
          </a:p>
        </p:txBody>
      </p:sp>
      <p:sp>
        <p:nvSpPr>
          <p:cNvPr id="5" name="Rettangolo 4"/>
          <p:cNvSpPr/>
          <p:nvPr/>
        </p:nvSpPr>
        <p:spPr>
          <a:xfrm>
            <a:off x="3074275" y="318455"/>
            <a:ext cx="8245365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i="1" dirty="0" smtClean="0">
                <a:latin typeface="+mj-lt"/>
              </a:rPr>
              <a:t>Modalità </a:t>
            </a:r>
            <a:r>
              <a:rPr lang="it-IT" sz="2400" b="1" i="1" dirty="0">
                <a:latin typeface="+mj-lt"/>
              </a:rPr>
              <a:t>e tempi di </a:t>
            </a:r>
            <a:r>
              <a:rPr lang="it-IT" sz="2400" b="1" i="1" dirty="0" smtClean="0">
                <a:latin typeface="+mj-lt"/>
              </a:rPr>
              <a:t>svolgimento delle </a:t>
            </a:r>
            <a:r>
              <a:rPr lang="it-IT" sz="2400" b="1" i="1" dirty="0">
                <a:latin typeface="+mj-lt"/>
              </a:rPr>
              <a:t>procedure di </a:t>
            </a:r>
            <a:r>
              <a:rPr lang="it-IT" sz="2400" b="1" i="1" dirty="0" smtClean="0">
                <a:latin typeface="+mj-lt"/>
              </a:rPr>
              <a:t>registro (</a:t>
            </a:r>
            <a:r>
              <a:rPr lang="it-IT" sz="2400" b="1" dirty="0" smtClean="0">
                <a:latin typeface="+mj-lt"/>
              </a:rPr>
              <a:t>Art</a:t>
            </a:r>
            <a:r>
              <a:rPr lang="it-IT" sz="2400" b="1" dirty="0" smtClean="0">
                <a:latin typeface="+mj-lt"/>
              </a:rPr>
              <a:t>. </a:t>
            </a:r>
            <a:r>
              <a:rPr lang="it-IT" sz="2400" b="1" dirty="0" smtClean="0">
                <a:latin typeface="+mj-lt"/>
              </a:rPr>
              <a:t>4, DM) </a:t>
            </a:r>
            <a:endParaRPr lang="it-IT" sz="2400" b="1" i="1" dirty="0">
              <a:latin typeface="+mj-lt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6999" y="3747103"/>
            <a:ext cx="7737186" cy="2842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0619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14400" y="1293808"/>
            <a:ext cx="10562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+mj-lt"/>
              </a:rPr>
              <a:t>Le </a:t>
            </a:r>
            <a:r>
              <a:rPr lang="it-IT" sz="2000" dirty="0">
                <a:latin typeface="+mj-lt"/>
              </a:rPr>
              <a:t>richieste di partecipazione alle </a:t>
            </a:r>
            <a:r>
              <a:rPr lang="it-IT" sz="2000" b="1" dirty="0">
                <a:latin typeface="+mj-lt"/>
              </a:rPr>
              <a:t>procedure di </a:t>
            </a:r>
            <a:r>
              <a:rPr lang="it-IT" sz="2000" b="1" dirty="0" smtClean="0">
                <a:latin typeface="+mj-lt"/>
              </a:rPr>
              <a:t>accesso gli </a:t>
            </a:r>
            <a:r>
              <a:rPr lang="it-IT" sz="2000" b="1" dirty="0">
                <a:latin typeface="+mj-lt"/>
              </a:rPr>
              <a:t>incentivi</a:t>
            </a:r>
            <a:r>
              <a:rPr lang="it-IT" sz="2000" dirty="0">
                <a:latin typeface="+mj-lt"/>
              </a:rPr>
              <a:t> sono inviate al GSE, </a:t>
            </a:r>
            <a:r>
              <a:rPr lang="it-IT" sz="2000" dirty="0" smtClean="0">
                <a:latin typeface="+mj-lt"/>
              </a:rPr>
              <a:t>esclusivamente tramite </a:t>
            </a:r>
            <a:r>
              <a:rPr lang="it-IT" sz="2000" dirty="0">
                <a:latin typeface="+mj-lt"/>
              </a:rPr>
              <a:t>il sito www.gse.it, secondo modelli </a:t>
            </a:r>
            <a:r>
              <a:rPr lang="it-IT" sz="2000" dirty="0" smtClean="0">
                <a:latin typeface="+mj-lt"/>
              </a:rPr>
              <a:t>che saranno resi </a:t>
            </a:r>
            <a:r>
              <a:rPr lang="it-IT" sz="2000" dirty="0">
                <a:latin typeface="+mj-lt"/>
              </a:rPr>
              <a:t>noti </a:t>
            </a:r>
            <a:r>
              <a:rPr lang="it-IT" sz="2000" dirty="0" smtClean="0">
                <a:latin typeface="+mj-lt"/>
              </a:rPr>
              <a:t>dal GSE a breve.</a:t>
            </a:r>
            <a:endParaRPr lang="it-IT" sz="2000" dirty="0">
              <a:latin typeface="+mj-lt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994158" y="385900"/>
            <a:ext cx="778723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latin typeface="+mj-lt"/>
              </a:rPr>
              <a:t>Modalità operative di accesso agli </a:t>
            </a:r>
            <a:r>
              <a:rPr lang="it-IT" sz="2400" b="1" dirty="0" smtClean="0">
                <a:latin typeface="+mj-lt"/>
              </a:rPr>
              <a:t>incentivi (</a:t>
            </a:r>
            <a:r>
              <a:rPr lang="it-IT" sz="2400" b="1" dirty="0" smtClean="0">
                <a:latin typeface="+mj-lt"/>
              </a:rPr>
              <a:t>Art</a:t>
            </a:r>
            <a:r>
              <a:rPr lang="it-IT" sz="2400" b="1" dirty="0">
                <a:latin typeface="+mj-lt"/>
              </a:rPr>
              <a:t>. </a:t>
            </a:r>
            <a:r>
              <a:rPr lang="it-IT" sz="2400" b="1" dirty="0" smtClean="0">
                <a:latin typeface="+mj-lt"/>
              </a:rPr>
              <a:t>5, DM)</a:t>
            </a:r>
            <a:endParaRPr lang="it-IT" sz="2400" b="1" dirty="0">
              <a:latin typeface="+mj-lt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46841" y="2978062"/>
            <a:ext cx="111146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+mj-lt"/>
              </a:rPr>
              <a:t>Il </a:t>
            </a:r>
            <a:r>
              <a:rPr lang="it-IT" sz="2000" b="1" dirty="0">
                <a:latin typeface="+mj-lt"/>
              </a:rPr>
              <a:t>periodo di diritto </a:t>
            </a:r>
            <a:r>
              <a:rPr lang="it-IT" sz="2000" dirty="0" smtClean="0">
                <a:latin typeface="+mj-lt"/>
              </a:rPr>
              <a:t>ai meccanismi </a:t>
            </a:r>
            <a:r>
              <a:rPr lang="it-IT" sz="2000" dirty="0">
                <a:latin typeface="+mj-lt"/>
              </a:rPr>
              <a:t>incentivanti per gli impianti </a:t>
            </a:r>
            <a:r>
              <a:rPr lang="it-IT" sz="2000" dirty="0" err="1" smtClean="0">
                <a:latin typeface="+mj-lt"/>
              </a:rPr>
              <a:t>fv</a:t>
            </a:r>
            <a:r>
              <a:rPr lang="it-IT" sz="2000" dirty="0" smtClean="0">
                <a:latin typeface="+mj-lt"/>
              </a:rPr>
              <a:t> è </a:t>
            </a:r>
            <a:r>
              <a:rPr lang="it-IT" sz="2000" dirty="0">
                <a:latin typeface="+mj-lt"/>
              </a:rPr>
              <a:t>pari alla vita media </a:t>
            </a:r>
            <a:r>
              <a:rPr lang="it-IT" sz="2000" dirty="0" smtClean="0">
                <a:latin typeface="+mj-lt"/>
              </a:rPr>
              <a:t>utile convenzionale fissata in </a:t>
            </a:r>
            <a:r>
              <a:rPr lang="it-IT" sz="2000" b="1" dirty="0" smtClean="0">
                <a:latin typeface="+mj-lt"/>
              </a:rPr>
              <a:t>20 anni </a:t>
            </a:r>
            <a:r>
              <a:rPr lang="it-IT" sz="2000" dirty="0" smtClean="0">
                <a:latin typeface="+mj-lt"/>
              </a:rPr>
              <a:t>(Allegato 1) e tiene conto di eventuali fermate </a:t>
            </a:r>
            <a:r>
              <a:rPr lang="it-IT" sz="2000" dirty="0" smtClean="0">
                <a:latin typeface="+mj-lt"/>
              </a:rPr>
              <a:t>della produzione disposte </a:t>
            </a:r>
            <a:r>
              <a:rPr lang="it-IT" sz="2000" dirty="0" smtClean="0">
                <a:latin typeface="+mj-lt"/>
              </a:rPr>
              <a:t>dalle Autorità competenti. </a:t>
            </a:r>
          </a:p>
          <a:p>
            <a:pPr>
              <a:buFont typeface="Wingdings" pitchFamily="2" charset="2"/>
              <a:buChar char="Ø"/>
            </a:pPr>
            <a:endParaRPr lang="it-IT" sz="2000" b="1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sz="2000" b="1" dirty="0" smtClean="0">
                <a:latin typeface="+mj-lt"/>
              </a:rPr>
              <a:t>L’erogazione </a:t>
            </a:r>
            <a:r>
              <a:rPr lang="it-IT" sz="2000" b="1" dirty="0">
                <a:latin typeface="+mj-lt"/>
              </a:rPr>
              <a:t>degli incentivi è sospesa </a:t>
            </a:r>
            <a:r>
              <a:rPr lang="it-IT" sz="2000" b="1" dirty="0">
                <a:solidFill>
                  <a:srgbClr val="FF0000"/>
                </a:solidFill>
                <a:latin typeface="+mj-lt"/>
              </a:rPr>
              <a:t>nelle ore </a:t>
            </a:r>
            <a:r>
              <a:rPr lang="it-IT" sz="2000" b="1" dirty="0" smtClean="0">
                <a:solidFill>
                  <a:srgbClr val="FF0000"/>
                </a:solidFill>
                <a:latin typeface="+mj-lt"/>
              </a:rPr>
              <a:t>in cui </a:t>
            </a:r>
            <a:r>
              <a:rPr lang="it-IT" sz="2000" b="1" dirty="0">
                <a:solidFill>
                  <a:srgbClr val="FF0000"/>
                </a:solidFill>
                <a:latin typeface="+mj-lt"/>
              </a:rPr>
              <a:t>si registrano prezzi zonali orari pari a zero</a:t>
            </a:r>
            <a:r>
              <a:rPr lang="it-IT" sz="2000" dirty="0">
                <a:latin typeface="+mj-lt"/>
              </a:rPr>
              <a:t>, per un </a:t>
            </a:r>
            <a:r>
              <a:rPr lang="it-IT" sz="2000" dirty="0" smtClean="0">
                <a:latin typeface="+mj-lt"/>
              </a:rPr>
              <a:t>periodo  superiore </a:t>
            </a:r>
            <a:r>
              <a:rPr lang="it-IT" sz="2000" dirty="0">
                <a:latin typeface="+mj-lt"/>
              </a:rPr>
              <a:t>a sei ore consecutive. </a:t>
            </a:r>
            <a:endParaRPr lang="it-IT" sz="2000" dirty="0" smtClean="0">
              <a:latin typeface="+mj-lt"/>
            </a:endParaRPr>
          </a:p>
          <a:p>
            <a:endParaRPr lang="it-IT" sz="20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+mj-lt"/>
              </a:rPr>
              <a:t>Sospensione dell’erogazione degli incentivi anche nel caso di in </a:t>
            </a:r>
            <a:r>
              <a:rPr lang="it-IT" sz="2000" dirty="0" smtClean="0">
                <a:latin typeface="+mj-lt"/>
              </a:rPr>
              <a:t>cui si registrino prezzi </a:t>
            </a:r>
            <a:r>
              <a:rPr lang="it-IT" sz="2000" dirty="0" smtClean="0">
                <a:latin typeface="+mj-lt"/>
              </a:rPr>
              <a:t>negativi (una volta che saranno </a:t>
            </a:r>
            <a:r>
              <a:rPr lang="it-IT" sz="2000" dirty="0" smtClean="0">
                <a:latin typeface="+mj-lt"/>
              </a:rPr>
              <a:t>introdotti nel regolamento del mercato elettrico </a:t>
            </a:r>
            <a:r>
              <a:rPr lang="it-IT" sz="2000" dirty="0" smtClean="0">
                <a:latin typeface="+mj-lt"/>
              </a:rPr>
              <a:t>italiano).</a:t>
            </a:r>
            <a:endParaRPr lang="it-IT" sz="20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endParaRPr lang="it-IT" sz="20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+mj-lt"/>
              </a:rPr>
              <a:t>Il </a:t>
            </a:r>
            <a:r>
              <a:rPr lang="it-IT" sz="2000" dirty="0">
                <a:latin typeface="+mj-lt"/>
              </a:rPr>
              <a:t>periodo di </a:t>
            </a:r>
            <a:r>
              <a:rPr lang="it-IT" sz="2000" dirty="0" smtClean="0">
                <a:latin typeface="+mj-lt"/>
              </a:rPr>
              <a:t>diritto ai </a:t>
            </a:r>
            <a:r>
              <a:rPr lang="it-IT" sz="2000" dirty="0">
                <a:latin typeface="+mj-lt"/>
              </a:rPr>
              <a:t>meccanismi incentivanti è conseguentemente </a:t>
            </a:r>
            <a:r>
              <a:rPr lang="it-IT" sz="2000" dirty="0" smtClean="0">
                <a:latin typeface="+mj-lt"/>
              </a:rPr>
              <a:t>calcolato al </a:t>
            </a:r>
            <a:r>
              <a:rPr lang="it-IT" sz="2000" dirty="0">
                <a:latin typeface="+mj-lt"/>
              </a:rPr>
              <a:t>netto delle ore totali in cui si è registrata tale sospensione</a:t>
            </a:r>
            <a:r>
              <a:rPr lang="it-IT" sz="2000" dirty="0" smtClean="0">
                <a:latin typeface="+mj-lt"/>
              </a:rPr>
              <a:t>.</a:t>
            </a:r>
            <a:endParaRPr lang="it-IT" dirty="0">
              <a:latin typeface="+mj-lt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57200" y="2313834"/>
            <a:ext cx="11083159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it-IT" sz="2400" b="1" dirty="0" smtClean="0">
                <a:latin typeface="+mj-lt"/>
              </a:rPr>
              <a:t>Vita media utile convenzionale e periodo di diritto ai meccanismi incentivanti </a:t>
            </a:r>
            <a:r>
              <a:rPr lang="it-IT" sz="2400" b="1" dirty="0" smtClean="0">
                <a:latin typeface="+mj-lt"/>
              </a:rPr>
              <a:t>(Art</a:t>
            </a:r>
            <a:r>
              <a:rPr lang="it-IT" sz="2400" b="1" dirty="0" smtClean="0">
                <a:latin typeface="+mj-lt"/>
              </a:rPr>
              <a:t>. </a:t>
            </a:r>
            <a:r>
              <a:rPr lang="it-IT" sz="2400" b="1" dirty="0" smtClean="0">
                <a:latin typeface="+mj-lt"/>
              </a:rPr>
              <a:t>6, DM)</a:t>
            </a:r>
            <a:endParaRPr lang="it-IT" sz="2400" b="1" dirty="0" smtClean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119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41282" y="874078"/>
            <a:ext cx="1099907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 </a:t>
            </a:r>
            <a:r>
              <a:rPr lang="it-IT" b="1" dirty="0" smtClean="0"/>
              <a:t>D.M. 04/07/2019</a:t>
            </a:r>
            <a:r>
              <a:rPr lang="it-IT" dirty="0" smtClean="0"/>
              <a:t> prevede tre diverse definizioni di tariffa:</a:t>
            </a:r>
            <a:br>
              <a:rPr lang="it-IT" dirty="0" smtClean="0"/>
            </a:br>
            <a:endParaRPr lang="it-IT" dirty="0" smtClean="0"/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la </a:t>
            </a:r>
            <a:r>
              <a:rPr lang="it-IT" b="1" dirty="0" smtClean="0">
                <a:solidFill>
                  <a:srgbClr val="FF0000"/>
                </a:solidFill>
              </a:rPr>
              <a:t>Tariffa di Riferimento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è determinata, in funzione della fonte e tipologia dell'impianto e della potenza, </a:t>
            </a:r>
            <a:r>
              <a:rPr lang="it-IT" dirty="0" smtClean="0"/>
              <a:t>applicando </a:t>
            </a:r>
            <a:r>
              <a:rPr lang="it-IT" b="1" dirty="0" smtClean="0"/>
              <a:t>le </a:t>
            </a:r>
            <a:r>
              <a:rPr lang="it-IT" b="1" dirty="0" smtClean="0"/>
              <a:t>tariffe di cui all'Allegato 1 al D.M. 04/07/2019 </a:t>
            </a:r>
            <a:r>
              <a:rPr lang="it-IT" dirty="0" smtClean="0"/>
              <a:t>per tutti gli altri </a:t>
            </a:r>
            <a:r>
              <a:rPr lang="it-IT" dirty="0" smtClean="0"/>
              <a:t>impianti.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la </a:t>
            </a:r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</a:rPr>
              <a:t>Tariffa Offerta</a:t>
            </a:r>
            <a:r>
              <a:rPr lang="it-IT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dirty="0" smtClean="0"/>
              <a:t>è calcolata applicando alla tariffa di riferimento le eventuali riduzioni richieste dal Soggetto Responsabile in fase di iscrizione ai Registri o alle Aste, al fine di beneficiare dei relativi criteri di priorità</a:t>
            </a:r>
            <a:r>
              <a:rPr lang="it-IT" dirty="0" smtClean="0"/>
              <a:t>.</a:t>
            </a:r>
            <a:r>
              <a:rPr lang="it-IT" dirty="0" smtClean="0"/>
              <a:t> la </a:t>
            </a:r>
            <a:r>
              <a:rPr lang="it-IT" b="1" dirty="0" smtClean="0"/>
              <a:t>Tariffa Offerta</a:t>
            </a:r>
            <a:r>
              <a:rPr lang="it-IT" dirty="0" smtClean="0"/>
              <a:t> è calcolata applicando alla tariffa di riferimento le eventuali riduzioni richieste dal Soggetto Responsabile in fase di iscrizione ai </a:t>
            </a:r>
            <a:r>
              <a:rPr lang="it-IT" dirty="0" smtClean="0"/>
              <a:t>Registri, </a:t>
            </a:r>
            <a:r>
              <a:rPr lang="it-IT" dirty="0" smtClean="0"/>
              <a:t>al fine di beneficiare dei relativi criteri di priorità</a:t>
            </a:r>
            <a:r>
              <a:rPr lang="it-IT" dirty="0" smtClean="0"/>
              <a:t>. </a:t>
            </a:r>
            <a:r>
              <a:rPr lang="it-IT" b="1" dirty="0" smtClean="0"/>
              <a:t>È possibile offrire fino al 30% di riduzione della tariffa di riferimento</a:t>
            </a:r>
            <a:r>
              <a:rPr lang="it-IT" dirty="0" smtClean="0"/>
              <a:t>.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la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Tariffa Spettante</a:t>
            </a:r>
            <a:r>
              <a:rPr lang="it-IT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smtClean="0"/>
              <a:t>è calcolata applicando alla tariffa offerta le </a:t>
            </a:r>
            <a:r>
              <a:rPr lang="it-IT" dirty="0" smtClean="0"/>
              <a:t>eventuali ulteriori </a:t>
            </a:r>
            <a:r>
              <a:rPr lang="it-IT" dirty="0" smtClean="0"/>
              <a:t>riduzioni previste dal </a:t>
            </a:r>
            <a:r>
              <a:rPr lang="it-IT" b="1" dirty="0" smtClean="0"/>
              <a:t>D.M. 04/07/2019</a:t>
            </a:r>
            <a:r>
              <a:rPr lang="it-IT" dirty="0" smtClean="0"/>
              <a:t> </a:t>
            </a:r>
            <a:r>
              <a:rPr lang="it-IT" dirty="0" smtClean="0"/>
              <a:t>per </a:t>
            </a:r>
            <a:r>
              <a:rPr lang="it-IT" dirty="0" smtClean="0"/>
              <a:t>gli impianti risultati in posizione utile nelle graduatorie dei Registri e delle Aste e successivamente ammessi agli incentivi.</a:t>
            </a:r>
          </a:p>
          <a:p>
            <a:endParaRPr lang="it-IT" dirty="0" smtClean="0"/>
          </a:p>
          <a:p>
            <a:r>
              <a:rPr lang="it-IT" dirty="0" smtClean="0"/>
              <a:t>Sono </a:t>
            </a:r>
            <a:r>
              <a:rPr lang="it-IT" dirty="0" smtClean="0"/>
              <a:t>previsti </a:t>
            </a:r>
            <a:r>
              <a:rPr lang="it-IT" b="1" dirty="0" smtClean="0"/>
              <a:t>due differenti meccanismi incentivanti</a:t>
            </a:r>
            <a:r>
              <a:rPr lang="it-IT" dirty="0" smtClean="0"/>
              <a:t>, in funzione della potenza dell'impianto:</a:t>
            </a:r>
          </a:p>
          <a:p>
            <a:pPr>
              <a:buFont typeface="Wingdings" pitchFamily="2" charset="2"/>
              <a:buChar char="ü"/>
            </a:pPr>
            <a:r>
              <a:rPr lang="it-IT" dirty="0" smtClean="0"/>
              <a:t>un </a:t>
            </a:r>
            <a:r>
              <a:rPr lang="it-IT" b="1" dirty="0" smtClean="0"/>
              <a:t>Incentivo (I)</a:t>
            </a:r>
            <a:r>
              <a:rPr lang="it-IT" dirty="0" smtClean="0"/>
              <a:t>, calcolato come differenza tra la tariffa spettante e il prezzo zonale orario dell'energia, poiché l'energia prodotta resta nella disponibilità </a:t>
            </a:r>
            <a:r>
              <a:rPr lang="it-IT" dirty="0" smtClean="0"/>
              <a:t>dell'operatore.</a:t>
            </a:r>
          </a:p>
          <a:p>
            <a:pPr>
              <a:buFont typeface="Wingdings" pitchFamily="2" charset="2"/>
              <a:buChar char="ü"/>
            </a:pPr>
            <a:r>
              <a:rPr lang="it-IT" dirty="0" smtClean="0"/>
              <a:t>Solo per impianti fino a 250, in </a:t>
            </a:r>
            <a:r>
              <a:rPr lang="it-IT" dirty="0" smtClean="0"/>
              <a:t>alternativa </a:t>
            </a:r>
            <a:r>
              <a:rPr lang="it-IT" dirty="0" smtClean="0"/>
              <a:t>all’Incentivo  (I) è </a:t>
            </a:r>
            <a:r>
              <a:rPr lang="it-IT" dirty="0" smtClean="0"/>
              <a:t>possibile optare </a:t>
            </a:r>
            <a:r>
              <a:rPr lang="it-IT" dirty="0" smtClean="0"/>
              <a:t>per  la </a:t>
            </a:r>
            <a:r>
              <a:rPr lang="it-IT" b="1" dirty="0" smtClean="0"/>
              <a:t>Tariffa Onnicomprensiva (TO)</a:t>
            </a:r>
            <a:r>
              <a:rPr lang="it-IT" dirty="0" smtClean="0"/>
              <a:t> costituita da una tariffa unica, </a:t>
            </a:r>
            <a:r>
              <a:rPr lang="it-IT" u="sng" dirty="0" smtClean="0"/>
              <a:t>corrispondente alla tariffa spettante</a:t>
            </a:r>
            <a:r>
              <a:rPr lang="it-IT" dirty="0" smtClean="0"/>
              <a:t>, </a:t>
            </a:r>
            <a:r>
              <a:rPr lang="it-IT" dirty="0" smtClean="0"/>
              <a:t>che remunera anche l'energia elettrica ritirata dal </a:t>
            </a:r>
            <a:r>
              <a:rPr lang="it-IT" dirty="0" smtClean="0"/>
              <a:t>GSE.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5812348" y="264651"/>
            <a:ext cx="597567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it-IT" b="1" i="1" dirty="0" smtClean="0"/>
              <a:t>Meccanismi incentivanti: Tariffa onnicomprensiva e Incentivo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3121" y="5533257"/>
            <a:ext cx="6625677" cy="9894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5900" y="4370699"/>
            <a:ext cx="6648664" cy="1139932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538157" y="4440888"/>
            <a:ext cx="4569871" cy="2031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Per impianti fino a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250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kW che optano per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la tariffa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onnicomprensiva e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per i quali non viene offerta alcuna riduzione di tariffa,  la tariffa onnicomprensiva avrà  il valore indicato nell’Allegato 1 (in figura), costante nei 20 anni (al netto delle eventuali maggiorazioni legate al premio amianto e premio autoconsumo).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378371" y="797443"/>
            <a:ext cx="114772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La </a:t>
            </a:r>
            <a:r>
              <a:rPr lang="it-IT" b="1" dirty="0" smtClean="0">
                <a:solidFill>
                  <a:srgbClr val="FF0000"/>
                </a:solidFill>
              </a:rPr>
              <a:t>tariffa spettante </a:t>
            </a:r>
            <a:r>
              <a:rPr lang="it-IT" b="1" dirty="0" smtClean="0"/>
              <a:t>è pari alla tariffa offerta  </a:t>
            </a:r>
            <a:r>
              <a:rPr lang="it-IT" b="1" dirty="0" smtClean="0"/>
              <a:t>ulteriormente ridotta </a:t>
            </a:r>
            <a:r>
              <a:rPr lang="it-IT" dirty="0" smtClean="0"/>
              <a:t>nei seguenti casi:</a:t>
            </a:r>
          </a:p>
          <a:p>
            <a:r>
              <a:rPr lang="it-IT" i="1" dirty="0" smtClean="0"/>
              <a:t>a) </a:t>
            </a:r>
            <a:r>
              <a:rPr lang="it-IT" b="1" dirty="0" smtClean="0"/>
              <a:t>dell’1% all’anno </a:t>
            </a:r>
            <a:r>
              <a:rPr lang="it-IT" dirty="0" smtClean="0"/>
              <a:t>fino alla data di entrata in esercizio, applicata per la prima volta decorsi 15 mesi </a:t>
            </a:r>
            <a:r>
              <a:rPr lang="it-IT" dirty="0" smtClean="0"/>
              <a:t>dalla data </a:t>
            </a:r>
            <a:r>
              <a:rPr lang="it-IT" dirty="0" smtClean="0"/>
              <a:t>di comunicazione di esito positivo delle procedure di asta e registro;</a:t>
            </a:r>
          </a:p>
          <a:p>
            <a:r>
              <a:rPr lang="it-IT" i="1" dirty="0" smtClean="0"/>
              <a:t>b) </a:t>
            </a:r>
            <a:r>
              <a:rPr lang="it-IT" b="1" dirty="0" smtClean="0"/>
              <a:t>mancato rispetto dei tempi massimi di entrata in esercizio </a:t>
            </a:r>
            <a:r>
              <a:rPr lang="it-IT" b="1" dirty="0" smtClean="0"/>
              <a:t>(</a:t>
            </a:r>
            <a:r>
              <a:rPr lang="it-IT" dirty="0" smtClean="0"/>
              <a:t>art</a:t>
            </a:r>
            <a:r>
              <a:rPr lang="it-IT" dirty="0" smtClean="0"/>
              <a:t>. 10, comma 2, e </a:t>
            </a:r>
            <a:r>
              <a:rPr lang="it-IT" dirty="0" smtClean="0"/>
              <a:t>art</a:t>
            </a:r>
            <a:r>
              <a:rPr lang="it-IT" dirty="0" smtClean="0"/>
              <a:t>. 17, comma </a:t>
            </a:r>
            <a:r>
              <a:rPr lang="it-IT" dirty="0" smtClean="0"/>
              <a:t>7);</a:t>
            </a:r>
            <a:endParaRPr lang="it-IT" dirty="0" smtClean="0"/>
          </a:p>
          <a:p>
            <a:r>
              <a:rPr lang="it-IT" i="1" dirty="0" smtClean="0"/>
              <a:t>c) </a:t>
            </a:r>
            <a:r>
              <a:rPr lang="it-IT" b="1" dirty="0" smtClean="0"/>
              <a:t>nel caso di ottenimento di contributi in conto capitale</a:t>
            </a:r>
            <a:r>
              <a:rPr lang="it-IT" dirty="0" smtClean="0"/>
              <a:t>, secondo le modalità di cui all’allegato 1;</a:t>
            </a:r>
          </a:p>
          <a:p>
            <a:r>
              <a:rPr lang="it-IT" i="1" dirty="0" smtClean="0"/>
              <a:t>d) </a:t>
            </a:r>
            <a:r>
              <a:rPr lang="it-IT" b="1" dirty="0" smtClean="0"/>
              <a:t>mancato rispetto dei tempi massimi di entrata in esercizio </a:t>
            </a:r>
            <a:r>
              <a:rPr lang="it-IT" b="1" dirty="0" smtClean="0"/>
              <a:t> </a:t>
            </a:r>
            <a:r>
              <a:rPr lang="it-IT" dirty="0" smtClean="0"/>
              <a:t>(art. 10, comma 3);</a:t>
            </a:r>
            <a:endParaRPr lang="it-IT" dirty="0" smtClean="0"/>
          </a:p>
          <a:p>
            <a:r>
              <a:rPr lang="it-IT" i="1" dirty="0" smtClean="0"/>
              <a:t>e) </a:t>
            </a:r>
            <a:r>
              <a:rPr lang="it-IT" b="1" dirty="0" smtClean="0"/>
              <a:t>del 50% nei casi di trasferimenti a terzi </a:t>
            </a:r>
            <a:r>
              <a:rPr lang="it-IT" b="1" dirty="0" smtClean="0"/>
              <a:t> </a:t>
            </a:r>
            <a:r>
              <a:rPr lang="it-IT" dirty="0" smtClean="0"/>
              <a:t>(art</a:t>
            </a:r>
            <a:r>
              <a:rPr lang="it-IT" dirty="0" smtClean="0"/>
              <a:t>. 9, comma 5, e </a:t>
            </a:r>
            <a:r>
              <a:rPr lang="it-IT" dirty="0" smtClean="0"/>
              <a:t>art</a:t>
            </a:r>
            <a:r>
              <a:rPr lang="it-IT" dirty="0" smtClean="0"/>
              <a:t>. 14, comma </a:t>
            </a:r>
            <a:r>
              <a:rPr lang="it-IT" dirty="0" smtClean="0"/>
              <a:t>7).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5575865" y="248886"/>
            <a:ext cx="603658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it-IT" b="1" i="1" dirty="0" smtClean="0"/>
              <a:t>Meccanismi incentivanti: Tariffa onnicomprensiva o Incentivo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488730" y="2961739"/>
            <a:ext cx="11272346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FF0000"/>
            </a:solidFill>
          </a:ln>
          <a:effectLst>
            <a:softEdge rad="12700"/>
          </a:effectLst>
        </p:spPr>
        <p:txBody>
          <a:bodyPr wrap="square">
            <a:spAutoFit/>
          </a:bodyPr>
          <a:lstStyle/>
          <a:p>
            <a:r>
              <a:rPr lang="it-IT" dirty="0" smtClean="0"/>
              <a:t>Gli incentivi sono riconosciuti all'</a:t>
            </a:r>
            <a:r>
              <a:rPr lang="it-IT" b="1" dirty="0" smtClean="0"/>
              <a:t>energia elettrica prodotta netta</a:t>
            </a:r>
            <a:r>
              <a:rPr lang="it-IT" dirty="0" smtClean="0"/>
              <a:t> </a:t>
            </a:r>
            <a:r>
              <a:rPr lang="it-IT" b="1" dirty="0" smtClean="0"/>
              <a:t>immessa in rete dall'impianto</a:t>
            </a:r>
            <a:r>
              <a:rPr lang="it-IT" dirty="0" smtClean="0"/>
              <a:t>, calcolata come minor valore tra la </a:t>
            </a:r>
            <a:r>
              <a:rPr lang="it-IT" b="1" dirty="0" smtClean="0"/>
              <a:t>produzione netta</a:t>
            </a:r>
            <a:r>
              <a:rPr lang="it-IT" dirty="0" smtClean="0"/>
              <a:t> (a sua volta pari alla produzione lorda ridotta dei consumi dei servizi ausiliari, delle perdite di linea e di trasformazione) e </a:t>
            </a:r>
            <a:r>
              <a:rPr lang="it-IT" b="1" dirty="0" smtClean="0"/>
              <a:t>l'energia elettrica effettivamente immessa in rete</a:t>
            </a:r>
            <a:r>
              <a:rPr lang="it-IT" dirty="0" smtClean="0"/>
              <a:t>, misurata con il contatore di scambio.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09353" y="1777608"/>
            <a:ext cx="10167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latin typeface="+mj-lt"/>
              </a:rPr>
              <a:t>Gli impianti </a:t>
            </a:r>
            <a:r>
              <a:rPr lang="it-IT" sz="2000" b="1" dirty="0" smtClean="0">
                <a:solidFill>
                  <a:srgbClr val="FF0000"/>
                </a:solidFill>
              </a:rPr>
              <a:t>i </a:t>
            </a:r>
            <a:r>
              <a:rPr lang="it-IT" sz="2000" b="1" dirty="0" smtClean="0">
                <a:solidFill>
                  <a:srgbClr val="FF0000"/>
                </a:solidFill>
              </a:rPr>
              <a:t>cui moduli </a:t>
            </a:r>
            <a:r>
              <a:rPr lang="it-IT" sz="2000" b="1" dirty="0" smtClean="0">
                <a:solidFill>
                  <a:srgbClr val="FF0000"/>
                </a:solidFill>
              </a:rPr>
              <a:t>fotovoltaici sono </a:t>
            </a:r>
            <a:r>
              <a:rPr lang="it-IT" sz="2000" b="1" dirty="0" smtClean="0">
                <a:solidFill>
                  <a:srgbClr val="FF0000"/>
                </a:solidFill>
              </a:rPr>
              <a:t>installati in sostituzione di coperture di edifici e</a:t>
            </a:r>
            <a:br>
              <a:rPr lang="it-IT" sz="2000" b="1" dirty="0" smtClean="0">
                <a:solidFill>
                  <a:srgbClr val="FF0000"/>
                </a:solidFill>
              </a:rPr>
            </a:br>
            <a:r>
              <a:rPr lang="it-IT" sz="2000" b="1" dirty="0" smtClean="0">
                <a:solidFill>
                  <a:srgbClr val="FF0000"/>
                </a:solidFill>
              </a:rPr>
              <a:t>fabbricati rurali su cui è operata la completa </a:t>
            </a:r>
            <a:r>
              <a:rPr lang="it-IT" sz="2000" b="1" dirty="0" smtClean="0">
                <a:solidFill>
                  <a:srgbClr val="FF0000"/>
                </a:solidFill>
              </a:rPr>
              <a:t>rimozione dell’eternit </a:t>
            </a:r>
            <a:r>
              <a:rPr lang="it-IT" sz="2000" b="1" dirty="0" smtClean="0">
                <a:solidFill>
                  <a:srgbClr val="FF0000"/>
                </a:solidFill>
              </a:rPr>
              <a:t>o </a:t>
            </a:r>
            <a:r>
              <a:rPr lang="it-IT" sz="2000" b="1" dirty="0" smtClean="0">
                <a:solidFill>
                  <a:srgbClr val="FF0000"/>
                </a:solidFill>
              </a:rPr>
              <a:t>dell’amianto</a:t>
            </a:r>
            <a:r>
              <a:rPr lang="it-IT" sz="2000" dirty="0" smtClean="0"/>
              <a:t>, </a:t>
            </a:r>
            <a:r>
              <a:rPr lang="it-IT" sz="2000" dirty="0" smtClean="0">
                <a:latin typeface="+mj-lt"/>
              </a:rPr>
              <a:t>hanno </a:t>
            </a:r>
            <a:r>
              <a:rPr lang="it-IT" sz="2000" dirty="0">
                <a:latin typeface="+mj-lt"/>
              </a:rPr>
              <a:t>diritto, in aggiunta agli </a:t>
            </a:r>
            <a:r>
              <a:rPr lang="it-IT" sz="2000" dirty="0" smtClean="0">
                <a:latin typeface="+mj-lt"/>
              </a:rPr>
              <a:t>incentivi sull’energia </a:t>
            </a:r>
            <a:r>
              <a:rPr lang="it-IT" sz="2000" dirty="0">
                <a:latin typeface="+mj-lt"/>
              </a:rPr>
              <a:t>elettrica, </a:t>
            </a:r>
            <a:r>
              <a:rPr lang="it-IT" sz="2000" dirty="0" smtClean="0">
                <a:latin typeface="+mj-lt"/>
              </a:rPr>
              <a:t>ad </a:t>
            </a:r>
            <a:r>
              <a:rPr lang="it-IT" sz="2000" dirty="0">
                <a:latin typeface="+mj-lt"/>
              </a:rPr>
              <a:t>un </a:t>
            </a:r>
            <a:r>
              <a:rPr lang="it-IT" sz="2000" b="1" dirty="0">
                <a:latin typeface="+mj-lt"/>
              </a:rPr>
              <a:t>premio pari a 12 €/</a:t>
            </a:r>
            <a:r>
              <a:rPr lang="it-IT" sz="2000" b="1" dirty="0" err="1" smtClean="0">
                <a:latin typeface="+mj-lt"/>
              </a:rPr>
              <a:t>MWh</a:t>
            </a:r>
            <a:r>
              <a:rPr lang="it-IT" sz="2000" dirty="0" smtClean="0">
                <a:latin typeface="+mj-lt"/>
              </a:rPr>
              <a:t>, </a:t>
            </a:r>
            <a:r>
              <a:rPr lang="it-IT" sz="2000" b="1" dirty="0" smtClean="0">
                <a:latin typeface="+mj-lt"/>
              </a:rPr>
              <a:t>erogato su </a:t>
            </a:r>
            <a:r>
              <a:rPr lang="it-IT" sz="2000" b="1" dirty="0">
                <a:latin typeface="+mj-lt"/>
              </a:rPr>
              <a:t>tutta l’energia </a:t>
            </a:r>
            <a:r>
              <a:rPr lang="it-IT" sz="2000" b="1" dirty="0" smtClean="0">
                <a:latin typeface="+mj-lt"/>
              </a:rPr>
              <a:t>.</a:t>
            </a:r>
            <a:endParaRPr lang="it-IT" sz="2000" b="1" dirty="0" smtClean="0">
              <a:latin typeface="+mj-lt"/>
            </a:endParaRPr>
          </a:p>
          <a:p>
            <a:r>
              <a:rPr lang="it-IT" sz="2000" b="1" dirty="0" smtClean="0"/>
              <a:t>La </a:t>
            </a:r>
            <a:r>
              <a:rPr lang="it-IT" sz="2000" b="1" dirty="0" smtClean="0"/>
              <a:t>superficie dei moduli non può essere superiore a quella della copertura </a:t>
            </a:r>
            <a:r>
              <a:rPr lang="it-IT" sz="2000" b="1" dirty="0" smtClean="0"/>
              <a:t>rimossa </a:t>
            </a:r>
            <a:r>
              <a:rPr lang="it-IT" sz="2000" b="1" dirty="0" smtClean="0">
                <a:latin typeface="+mj-lt"/>
              </a:rPr>
              <a:t>prodotta.</a:t>
            </a:r>
            <a:endParaRPr lang="it-IT" sz="2000" b="1" dirty="0">
              <a:latin typeface="+mj-lt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309353" y="4471485"/>
            <a:ext cx="98841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latin typeface="+mj-lt"/>
              </a:rPr>
              <a:t>Per gli impianti di potenza fino a 100 kW su edifici</a:t>
            </a:r>
            <a:r>
              <a:rPr lang="it-IT" sz="2000" dirty="0" smtClean="0">
                <a:latin typeface="+mj-lt"/>
              </a:rPr>
              <a:t>, </a:t>
            </a:r>
            <a:r>
              <a:rPr lang="it-IT" sz="2000" b="1" dirty="0" smtClean="0">
                <a:latin typeface="+mj-lt"/>
              </a:rPr>
              <a:t>sulla </a:t>
            </a:r>
            <a:r>
              <a:rPr lang="it-IT" sz="2000" b="1" dirty="0">
                <a:latin typeface="+mj-lt"/>
              </a:rPr>
              <a:t>quota di produzione netta consumata</a:t>
            </a:r>
            <a:r>
              <a:rPr lang="it-IT" sz="2000" dirty="0">
                <a:latin typeface="+mj-lt"/>
              </a:rPr>
              <a:t> </a:t>
            </a:r>
            <a:r>
              <a:rPr lang="it-IT" sz="2000" b="1" dirty="0">
                <a:latin typeface="+mj-lt"/>
              </a:rPr>
              <a:t>in sito</a:t>
            </a:r>
            <a:r>
              <a:rPr lang="it-IT" sz="2000" dirty="0">
                <a:latin typeface="+mj-lt"/>
              </a:rPr>
              <a:t> </a:t>
            </a:r>
            <a:r>
              <a:rPr lang="it-IT" sz="2000" dirty="0" smtClean="0">
                <a:latin typeface="+mj-lt"/>
              </a:rPr>
              <a:t> (</a:t>
            </a:r>
            <a:r>
              <a:rPr lang="it-IT" sz="2000" dirty="0" smtClean="0">
                <a:latin typeface="+mj-lt"/>
              </a:rPr>
              <a:t>nel medesimo edificio) </a:t>
            </a:r>
            <a:r>
              <a:rPr lang="it-IT" sz="2000" dirty="0" smtClean="0">
                <a:latin typeface="+mj-lt"/>
              </a:rPr>
              <a:t>è </a:t>
            </a:r>
            <a:r>
              <a:rPr lang="it-IT" sz="2000" dirty="0" smtClean="0">
                <a:latin typeface="+mj-lt"/>
              </a:rPr>
              <a:t>attribuito </a:t>
            </a:r>
            <a:r>
              <a:rPr lang="it-IT" sz="2000" dirty="0">
                <a:latin typeface="+mj-lt"/>
              </a:rPr>
              <a:t>un </a:t>
            </a:r>
            <a:r>
              <a:rPr lang="it-IT" sz="2000" b="1" dirty="0">
                <a:latin typeface="+mj-lt"/>
              </a:rPr>
              <a:t>premio pari a 10 €/MWh</a:t>
            </a:r>
            <a:r>
              <a:rPr lang="it-IT" sz="2000" dirty="0">
                <a:latin typeface="+mj-lt"/>
              </a:rPr>
              <a:t>, cumulabile </a:t>
            </a:r>
            <a:r>
              <a:rPr lang="it-IT" sz="2000" dirty="0" smtClean="0">
                <a:latin typeface="+mj-lt"/>
              </a:rPr>
              <a:t>con il </a:t>
            </a:r>
            <a:r>
              <a:rPr lang="it-IT" sz="2000" dirty="0">
                <a:latin typeface="+mj-lt"/>
              </a:rPr>
              <a:t>premio </a:t>
            </a:r>
            <a:r>
              <a:rPr lang="it-IT" sz="2000" dirty="0" smtClean="0">
                <a:latin typeface="+mj-lt"/>
              </a:rPr>
              <a:t>Amianto. </a:t>
            </a:r>
            <a:r>
              <a:rPr lang="it-IT" sz="2000" dirty="0">
                <a:latin typeface="+mj-lt"/>
              </a:rPr>
              <a:t>Il premio è riconosciuto </a:t>
            </a:r>
            <a:r>
              <a:rPr lang="it-IT" sz="2000" dirty="0" smtClean="0">
                <a:latin typeface="+mj-lt"/>
              </a:rPr>
              <a:t>a </a:t>
            </a:r>
            <a:r>
              <a:rPr lang="it-IT" sz="2000" dirty="0" smtClean="0">
                <a:latin typeface="+mj-lt"/>
              </a:rPr>
              <a:t>consuntivo, </a:t>
            </a:r>
            <a:r>
              <a:rPr lang="it-IT" sz="2000" dirty="0">
                <a:latin typeface="+mj-lt"/>
              </a:rPr>
              <a:t>su base annua, </a:t>
            </a:r>
            <a:r>
              <a:rPr lang="it-IT" sz="2000" dirty="0" smtClean="0">
                <a:latin typeface="+mj-lt"/>
              </a:rPr>
              <a:t>per un valore di energia </a:t>
            </a:r>
            <a:r>
              <a:rPr lang="it-IT" sz="2000" dirty="0" err="1" smtClean="0">
                <a:latin typeface="+mj-lt"/>
              </a:rPr>
              <a:t>autoconsumata</a:t>
            </a:r>
            <a:r>
              <a:rPr lang="it-IT" sz="2000" dirty="0" smtClean="0">
                <a:latin typeface="+mj-lt"/>
              </a:rPr>
              <a:t> </a:t>
            </a:r>
            <a:r>
              <a:rPr lang="it-IT" sz="2000" dirty="0" smtClean="0">
                <a:latin typeface="+mj-lt"/>
              </a:rPr>
              <a:t>superiore </a:t>
            </a:r>
            <a:r>
              <a:rPr lang="it-IT" sz="2000" dirty="0">
                <a:latin typeface="+mj-lt"/>
              </a:rPr>
              <a:t>al 40% della produzione </a:t>
            </a:r>
            <a:r>
              <a:rPr lang="it-IT" sz="2000" dirty="0" smtClean="0">
                <a:latin typeface="+mj-lt"/>
              </a:rPr>
              <a:t>netta </a:t>
            </a:r>
            <a:r>
              <a:rPr lang="it-IT" sz="2000" dirty="0" smtClean="0">
                <a:latin typeface="+mj-lt"/>
              </a:rPr>
              <a:t>dell’impianto.</a:t>
            </a:r>
            <a:endParaRPr lang="it-IT" sz="2000" dirty="0">
              <a:latin typeface="+mj-lt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356644" y="1105846"/>
            <a:ext cx="8780583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latin typeface="+mj-lt"/>
              </a:rPr>
              <a:t>Premio amianto per FV </a:t>
            </a:r>
            <a:r>
              <a:rPr lang="it-IT" sz="2400" b="1" dirty="0" smtClean="0">
                <a:latin typeface="+mj-lt"/>
              </a:rPr>
              <a:t>realizzati su edifici o fabbricati </a:t>
            </a:r>
            <a:r>
              <a:rPr lang="it-IT" sz="2400" b="1" dirty="0" smtClean="0">
                <a:latin typeface="+mj-lt"/>
              </a:rPr>
              <a:t>rurali </a:t>
            </a:r>
            <a:endParaRPr lang="it-IT" sz="2400" b="1" dirty="0">
              <a:latin typeface="+mj-lt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372415" y="3898162"/>
            <a:ext cx="7723781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it-IT" sz="2400" b="1" dirty="0" smtClean="0">
                <a:latin typeface="+mj-lt"/>
              </a:rPr>
              <a:t>Premio autoconsumo per FV fino a 100 kW </a:t>
            </a:r>
            <a:r>
              <a:rPr lang="it-IT" sz="2400" b="1" dirty="0" smtClean="0">
                <a:latin typeface="+mj-lt"/>
              </a:rPr>
              <a:t>realizzati su </a:t>
            </a:r>
            <a:r>
              <a:rPr lang="it-IT" sz="2400" b="1" dirty="0" smtClean="0">
                <a:latin typeface="+mj-lt"/>
              </a:rPr>
              <a:t>edifici </a:t>
            </a:r>
            <a:endParaRPr lang="it-IT" sz="2400" b="1" dirty="0">
              <a:latin typeface="+mj-lt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3453756" y="327713"/>
            <a:ext cx="8031173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it-IT" sz="2400" b="1" i="1" dirty="0" smtClean="0"/>
              <a:t>Maggiorazioni  della Tariffa </a:t>
            </a:r>
            <a:r>
              <a:rPr lang="it-IT" sz="2400" b="1" i="1" dirty="0" err="1" smtClean="0"/>
              <a:t>onnicomprenisiva</a:t>
            </a:r>
            <a:r>
              <a:rPr lang="it-IT" sz="2400" b="1" i="1" dirty="0" smtClean="0"/>
              <a:t> e dell’Incentivo</a:t>
            </a:r>
            <a:endParaRPr lang="it-IT" sz="2400" dirty="0"/>
          </a:p>
        </p:txBody>
      </p:sp>
      <p:sp>
        <p:nvSpPr>
          <p:cNvPr id="10" name="Rettangolo 9"/>
          <p:cNvSpPr/>
          <p:nvPr/>
        </p:nvSpPr>
        <p:spPr>
          <a:xfrm>
            <a:off x="1307772" y="5905898"/>
            <a:ext cx="9759622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prstClr val="black"/>
                </a:solidFill>
                <a:latin typeface="Calibri Light"/>
              </a:rPr>
              <a:t>Per impianti fino a 100 kW, realizzati su coperture di edifici per le quali si procede alla rimozione dell’amianto, è possibile accedere ad entrambi i premi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</a:rPr>
              <a:t>. 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726448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96759" y="326905"/>
            <a:ext cx="5612524" cy="83974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it-IT" sz="2800" b="1" dirty="0" smtClean="0"/>
              <a:t>Limiti alla cumulabilità con altri incentivi in conto capitale </a:t>
            </a:r>
            <a:endParaRPr lang="it-IT" sz="2800" b="1" dirty="0"/>
          </a:p>
        </p:txBody>
      </p:sp>
      <p:sp>
        <p:nvSpPr>
          <p:cNvPr id="5" name="Rettangolo 4"/>
          <p:cNvSpPr/>
          <p:nvPr/>
        </p:nvSpPr>
        <p:spPr>
          <a:xfrm>
            <a:off x="545056" y="1970691"/>
            <a:ext cx="1140520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latin typeface="+mj-lt"/>
              </a:rPr>
              <a:t>Calcolo </a:t>
            </a:r>
            <a:r>
              <a:rPr lang="it-IT" sz="2000" b="1" dirty="0">
                <a:latin typeface="+mj-lt"/>
              </a:rPr>
              <a:t>della riduzione della tariffa offerta per gli impianti ai quali è stato </a:t>
            </a:r>
            <a:r>
              <a:rPr lang="it-IT" sz="2000" b="1" dirty="0" smtClean="0">
                <a:latin typeface="+mj-lt"/>
              </a:rPr>
              <a:t>riconosciuto o </a:t>
            </a:r>
            <a:r>
              <a:rPr lang="it-IT" sz="2000" b="1" dirty="0">
                <a:latin typeface="+mj-lt"/>
              </a:rPr>
              <a:t>assegnato un contributo in conto capitale (articolo 7, comma 3, lettera c</a:t>
            </a:r>
            <a:r>
              <a:rPr lang="it-IT" sz="2000" b="1" dirty="0" smtClean="0">
                <a:latin typeface="+mj-lt"/>
              </a:rPr>
              <a:t>)). </a:t>
            </a:r>
          </a:p>
          <a:p>
            <a:endParaRPr lang="it-IT" sz="2000" b="1" dirty="0" smtClean="0">
              <a:latin typeface="+mj-lt"/>
            </a:endParaRPr>
          </a:p>
          <a:p>
            <a:r>
              <a:rPr lang="it-IT" sz="2000" dirty="0" smtClean="0">
                <a:latin typeface="+mj-lt"/>
              </a:rPr>
              <a:t>Per </a:t>
            </a:r>
            <a:r>
              <a:rPr lang="it-IT" sz="2000" dirty="0">
                <a:latin typeface="+mj-lt"/>
              </a:rPr>
              <a:t>gli impianti ai quali sia stato assegnato o riconosciuto un </a:t>
            </a:r>
            <a:r>
              <a:rPr lang="it-IT" sz="2000" b="1" dirty="0">
                <a:latin typeface="+mj-lt"/>
              </a:rPr>
              <a:t>contributo in conto capitale</a:t>
            </a:r>
            <a:r>
              <a:rPr lang="it-IT" sz="2000" dirty="0">
                <a:latin typeface="+mj-lt"/>
              </a:rPr>
              <a:t>, </a:t>
            </a:r>
            <a:r>
              <a:rPr lang="it-IT" sz="2000" dirty="0" smtClean="0">
                <a:latin typeface="+mj-lt"/>
              </a:rPr>
              <a:t>fermo restando </a:t>
            </a:r>
            <a:r>
              <a:rPr lang="it-IT" sz="2000" dirty="0">
                <a:latin typeface="+mj-lt"/>
              </a:rPr>
              <a:t>i limiti massimi del costo di investimento di cui all’articolo 26 del decreto legislativo n. </a:t>
            </a:r>
            <a:r>
              <a:rPr lang="it-IT" sz="2000" dirty="0" smtClean="0">
                <a:latin typeface="+mj-lt"/>
              </a:rPr>
              <a:t>28 del </a:t>
            </a:r>
            <a:r>
              <a:rPr lang="it-IT" sz="2000" dirty="0">
                <a:latin typeface="+mj-lt"/>
              </a:rPr>
              <a:t>2011</a:t>
            </a:r>
            <a:r>
              <a:rPr lang="it-IT" sz="2000" b="1" dirty="0">
                <a:latin typeface="+mj-lt"/>
              </a:rPr>
              <a:t>, la riduzione della tariffa offerta</a:t>
            </a:r>
            <a:r>
              <a:rPr lang="it-IT" sz="2000" dirty="0">
                <a:latin typeface="+mj-lt"/>
              </a:rPr>
              <a:t>, ai sensi dell’articolo 7, comma 3, lettera c), </a:t>
            </a:r>
            <a:r>
              <a:rPr lang="it-IT" sz="2000" b="1" dirty="0">
                <a:latin typeface="+mj-lt"/>
              </a:rPr>
              <a:t>è </a:t>
            </a:r>
            <a:r>
              <a:rPr lang="it-IT" sz="2000" b="1" dirty="0" smtClean="0">
                <a:latin typeface="+mj-lt"/>
              </a:rPr>
              <a:t>calcolata applicando </a:t>
            </a:r>
            <a:r>
              <a:rPr lang="it-IT" sz="2000" b="1" dirty="0">
                <a:latin typeface="+mj-lt"/>
              </a:rPr>
              <a:t>il fattore percentuale (1 – F), </a:t>
            </a:r>
            <a:r>
              <a:rPr lang="it-IT" sz="2000" dirty="0">
                <a:latin typeface="+mj-lt"/>
              </a:rPr>
              <a:t>dove F è un parametro che varia linearmente tra 0 (</a:t>
            </a:r>
            <a:r>
              <a:rPr lang="it-IT" sz="2000" dirty="0" smtClean="0">
                <a:latin typeface="+mj-lt"/>
              </a:rPr>
              <a:t>nessun contributo </a:t>
            </a:r>
            <a:r>
              <a:rPr lang="it-IT" sz="2000" dirty="0">
                <a:latin typeface="+mj-lt"/>
              </a:rPr>
              <a:t>in conto capitale) e 26%, riferito al caso di contributo in conto capitale pari al 40</a:t>
            </a:r>
            <a:r>
              <a:rPr lang="it-IT" sz="2000" dirty="0" smtClean="0">
                <a:latin typeface="+mj-lt"/>
              </a:rPr>
              <a:t>% dell’investimento</a:t>
            </a:r>
            <a:r>
              <a:rPr lang="it-IT" sz="20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022773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9755" y="287852"/>
            <a:ext cx="4068651" cy="1325563"/>
          </a:xfrm>
        </p:spPr>
        <p:txBody>
          <a:bodyPr>
            <a:normAutofit/>
          </a:bodyPr>
          <a:lstStyle/>
          <a:p>
            <a:r>
              <a:rPr lang="it-IT" sz="2000" b="1" dirty="0"/>
              <a:t>Art. 9</a:t>
            </a:r>
            <a:r>
              <a:rPr lang="it-IT" sz="2000" b="1" dirty="0" smtClean="0"/>
              <a:t>. </a:t>
            </a:r>
            <a:r>
              <a:rPr lang="it-IT" sz="2000" b="1" i="1" dirty="0" smtClean="0"/>
              <a:t>Requisiti </a:t>
            </a:r>
            <a:r>
              <a:rPr lang="it-IT" sz="2000" b="1" i="1" dirty="0"/>
              <a:t>e modalità per la </a:t>
            </a:r>
            <a:r>
              <a:rPr lang="it-IT" sz="2000" b="1" i="1" dirty="0" smtClean="0"/>
              <a:t>richiesta di </a:t>
            </a:r>
            <a:r>
              <a:rPr lang="it-IT" sz="2000" b="1" i="1" dirty="0"/>
              <a:t>partecipazione e criteri di </a:t>
            </a:r>
            <a:r>
              <a:rPr lang="it-IT" sz="2000" b="1" i="1" dirty="0" smtClean="0"/>
              <a:t>selezione.</a:t>
            </a:r>
            <a:endParaRPr lang="it-IT" sz="2000" b="1" dirty="0"/>
          </a:p>
        </p:txBody>
      </p:sp>
      <p:sp>
        <p:nvSpPr>
          <p:cNvPr id="4" name="Rettangolo 3"/>
          <p:cNvSpPr/>
          <p:nvPr/>
        </p:nvSpPr>
        <p:spPr>
          <a:xfrm>
            <a:off x="214647" y="1613415"/>
            <a:ext cx="9740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+mj-lt"/>
              </a:rPr>
              <a:t>Nella richiesta di partecipazione il soggetto </a:t>
            </a:r>
            <a:r>
              <a:rPr lang="it-IT" dirty="0" smtClean="0">
                <a:latin typeface="+mj-lt"/>
              </a:rPr>
              <a:t>responsabile indica </a:t>
            </a:r>
            <a:r>
              <a:rPr lang="it-IT" dirty="0">
                <a:latin typeface="+mj-lt"/>
              </a:rPr>
              <a:t>l’eventuale 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riduzione percentuale offerta sulla tariffa </a:t>
            </a:r>
            <a:r>
              <a:rPr lang="it-IT" b="1" dirty="0" smtClean="0">
                <a:solidFill>
                  <a:srgbClr val="FF0000"/>
                </a:solidFill>
                <a:latin typeface="+mj-lt"/>
              </a:rPr>
              <a:t>di riferimento</a:t>
            </a:r>
            <a:r>
              <a:rPr lang="it-IT" dirty="0">
                <a:latin typeface="+mj-lt"/>
              </a:rPr>
              <a:t>. Tale riduzione non può essere superiore al 30%.</a:t>
            </a:r>
          </a:p>
        </p:txBody>
      </p:sp>
      <p:sp>
        <p:nvSpPr>
          <p:cNvPr id="5" name="Rettangolo 4"/>
          <p:cNvSpPr/>
          <p:nvPr/>
        </p:nvSpPr>
        <p:spPr>
          <a:xfrm>
            <a:off x="214647" y="2631085"/>
            <a:ext cx="64823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latin typeface="+mj-lt"/>
              </a:rPr>
              <a:t>Criteri </a:t>
            </a:r>
            <a:r>
              <a:rPr lang="it-IT" b="1" dirty="0">
                <a:latin typeface="+mj-lt"/>
              </a:rPr>
              <a:t>di </a:t>
            </a:r>
            <a:r>
              <a:rPr lang="it-IT" b="1" dirty="0" smtClean="0">
                <a:latin typeface="+mj-lt"/>
              </a:rPr>
              <a:t>priorità:</a:t>
            </a:r>
          </a:p>
          <a:p>
            <a:r>
              <a:rPr lang="it-IT" i="1" dirty="0" smtClean="0">
                <a:latin typeface="+mj-lt"/>
              </a:rPr>
              <a:t>a</a:t>
            </a:r>
            <a:r>
              <a:rPr lang="it-IT" i="1" dirty="0">
                <a:latin typeface="+mj-lt"/>
              </a:rPr>
              <a:t>) </a:t>
            </a:r>
            <a:r>
              <a:rPr lang="it-IT" dirty="0">
                <a:latin typeface="+mj-lt"/>
              </a:rPr>
              <a:t>per il gruppo A: impianti realizzati su discariche e</a:t>
            </a:r>
          </a:p>
          <a:p>
            <a:r>
              <a:rPr lang="it-IT" dirty="0">
                <a:latin typeface="+mj-lt"/>
              </a:rPr>
              <a:t>lotti di discarica chiusi e ripristinati, </a:t>
            </a:r>
            <a:endParaRPr lang="it-IT" dirty="0" smtClean="0">
              <a:latin typeface="+mj-lt"/>
            </a:endParaRPr>
          </a:p>
          <a:p>
            <a:r>
              <a:rPr lang="it-IT" i="1" dirty="0" smtClean="0">
                <a:latin typeface="+mj-lt"/>
              </a:rPr>
              <a:t>b</a:t>
            </a:r>
            <a:r>
              <a:rPr lang="it-IT" i="1" dirty="0">
                <a:latin typeface="+mj-lt"/>
              </a:rPr>
              <a:t>) </a:t>
            </a:r>
            <a:r>
              <a:rPr lang="it-IT" dirty="0">
                <a:latin typeface="+mj-lt"/>
              </a:rPr>
              <a:t>per il gruppo A2: impianti realizzati, nell’ordine,</a:t>
            </a:r>
          </a:p>
          <a:p>
            <a:r>
              <a:rPr lang="it-IT" dirty="0">
                <a:latin typeface="+mj-lt"/>
              </a:rPr>
              <a:t>su scuole, ospedali, edifici pubblici</a:t>
            </a:r>
            <a:r>
              <a:rPr lang="it-IT" dirty="0" smtClean="0">
                <a:latin typeface="+mj-lt"/>
              </a:rPr>
              <a:t>;</a:t>
            </a:r>
          </a:p>
          <a:p>
            <a:r>
              <a:rPr lang="it-IT" i="1" dirty="0" smtClean="0">
                <a:latin typeface="+mj-lt"/>
              </a:rPr>
              <a:t>e</a:t>
            </a:r>
            <a:r>
              <a:rPr lang="it-IT" i="1" dirty="0">
                <a:latin typeface="+mj-lt"/>
              </a:rPr>
              <a:t>) </a:t>
            </a:r>
            <a:r>
              <a:rPr lang="it-IT" dirty="0">
                <a:latin typeface="+mj-lt"/>
              </a:rPr>
              <a:t>per tutti i gruppi: 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aggregati di </a:t>
            </a:r>
            <a:r>
              <a:rPr lang="it-IT" b="1" dirty="0" smtClean="0">
                <a:solidFill>
                  <a:srgbClr val="FF0000"/>
                </a:solidFill>
                <a:latin typeface="+mj-lt"/>
              </a:rPr>
              <a:t>impianti</a:t>
            </a:r>
            <a:r>
              <a:rPr lang="it-IT" dirty="0" smtClean="0">
                <a:latin typeface="+mj-lt"/>
              </a:rPr>
              <a:t>;</a:t>
            </a:r>
          </a:p>
          <a:p>
            <a:r>
              <a:rPr lang="it-IT" i="1" dirty="0" smtClean="0">
                <a:latin typeface="+mj-lt"/>
              </a:rPr>
              <a:t>f</a:t>
            </a:r>
            <a:r>
              <a:rPr lang="it-IT" i="1" dirty="0">
                <a:latin typeface="+mj-lt"/>
              </a:rPr>
              <a:t>) </a:t>
            </a:r>
            <a:r>
              <a:rPr lang="it-IT" dirty="0">
                <a:latin typeface="+mj-lt"/>
              </a:rPr>
              <a:t>per tutti i gruppi: 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maggiore riduzione percentuale</a:t>
            </a:r>
          </a:p>
          <a:p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offerta </a:t>
            </a:r>
            <a:r>
              <a:rPr lang="it-IT" dirty="0">
                <a:latin typeface="+mj-lt"/>
              </a:rPr>
              <a:t>sulla tariffa di riferimento di cui all’allegato 1 del</a:t>
            </a:r>
          </a:p>
          <a:p>
            <a:r>
              <a:rPr lang="it-IT" dirty="0">
                <a:latin typeface="+mj-lt"/>
              </a:rPr>
              <a:t>presente decreto;</a:t>
            </a:r>
          </a:p>
          <a:p>
            <a:r>
              <a:rPr lang="it-IT" i="1" dirty="0">
                <a:latin typeface="+mj-lt"/>
              </a:rPr>
              <a:t>g) 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minor valore della tariffa offerta</a:t>
            </a:r>
            <a:r>
              <a:rPr lang="it-IT" dirty="0">
                <a:latin typeface="+mj-lt"/>
              </a:rPr>
              <a:t>, calcolata tenendo</a:t>
            </a:r>
          </a:p>
          <a:p>
            <a:r>
              <a:rPr lang="it-IT" dirty="0">
                <a:latin typeface="+mj-lt"/>
              </a:rPr>
              <a:t>conto dalla riduzione percentuale offerta;</a:t>
            </a:r>
          </a:p>
          <a:p>
            <a:r>
              <a:rPr lang="it-IT" i="1" dirty="0">
                <a:latin typeface="+mj-lt"/>
              </a:rPr>
              <a:t>h) </a:t>
            </a:r>
            <a:r>
              <a:rPr lang="it-IT" dirty="0">
                <a:latin typeface="+mj-lt"/>
              </a:rPr>
              <a:t>anteriorità </a:t>
            </a:r>
            <a:r>
              <a:rPr lang="it-IT" dirty="0" smtClean="0">
                <a:latin typeface="+mj-lt"/>
              </a:rPr>
              <a:t>completamento domanda </a:t>
            </a:r>
            <a:r>
              <a:rPr lang="it-IT" dirty="0">
                <a:latin typeface="+mj-lt"/>
              </a:rPr>
              <a:t>di partecipazione alla procedura.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692446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36482" y="268564"/>
            <a:ext cx="117347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+mj-lt"/>
              </a:rPr>
              <a:t>Il </a:t>
            </a:r>
            <a:r>
              <a:rPr lang="it-IT" b="1" dirty="0" smtClean="0">
                <a:latin typeface="+mj-lt"/>
              </a:rPr>
              <a:t>D.M. 04/07/2019</a:t>
            </a:r>
            <a:r>
              <a:rPr lang="it-IT" dirty="0" smtClean="0">
                <a:latin typeface="+mj-lt"/>
              </a:rPr>
              <a:t> consente l'iscrizione ai Registri </a:t>
            </a:r>
            <a:r>
              <a:rPr lang="it-IT" dirty="0" smtClean="0">
                <a:latin typeface="+mj-lt"/>
              </a:rPr>
              <a:t>a </a:t>
            </a:r>
            <a:r>
              <a:rPr lang="it-IT" dirty="0" smtClean="0">
                <a:latin typeface="+mj-lt"/>
              </a:rPr>
              <a:t>impianti dello stesso gruppo che si presentano in forma aggregata. </a:t>
            </a:r>
            <a:endParaRPr lang="it-IT" dirty="0" smtClean="0">
              <a:latin typeface="+mj-lt"/>
            </a:endParaRPr>
          </a:p>
          <a:p>
            <a:endParaRPr lang="it-IT" b="1" dirty="0" smtClean="0">
              <a:latin typeface="+mj-lt"/>
            </a:endParaRPr>
          </a:p>
          <a:p>
            <a:r>
              <a:rPr lang="it-IT" b="1" dirty="0" smtClean="0">
                <a:latin typeface="+mj-lt"/>
              </a:rPr>
              <a:t>Aggregato </a:t>
            </a:r>
            <a:r>
              <a:rPr lang="it-IT" b="1" dirty="0" smtClean="0">
                <a:latin typeface="+mj-lt"/>
              </a:rPr>
              <a:t>di </a:t>
            </a:r>
            <a:r>
              <a:rPr lang="it-IT" b="1" dirty="0" smtClean="0">
                <a:latin typeface="+mj-lt"/>
              </a:rPr>
              <a:t>impianti</a:t>
            </a:r>
            <a:r>
              <a:rPr lang="it-IT" dirty="0" smtClean="0">
                <a:latin typeface="+mj-lt"/>
              </a:rPr>
              <a:t>: </a:t>
            </a:r>
            <a:r>
              <a:rPr lang="it-IT" b="1" dirty="0" smtClean="0">
                <a:latin typeface="+mj-lt"/>
              </a:rPr>
              <a:t>si </a:t>
            </a:r>
            <a:r>
              <a:rPr lang="it-IT" b="1" dirty="0" smtClean="0">
                <a:latin typeface="+mj-lt"/>
              </a:rPr>
              <a:t>intende un insieme di due o più impianti di nuova costruzione</a:t>
            </a:r>
            <a:r>
              <a:rPr lang="it-IT" dirty="0" smtClean="0">
                <a:latin typeface="+mj-lt"/>
              </a:rPr>
              <a:t>, localizzati sull'intero territorio nazionale, </a:t>
            </a:r>
            <a:r>
              <a:rPr lang="it-IT" b="1" dirty="0" smtClean="0">
                <a:latin typeface="+mj-lt"/>
              </a:rPr>
              <a:t>che è iscritto al Registro come </a:t>
            </a:r>
            <a:r>
              <a:rPr lang="it-IT" b="1" dirty="0" smtClean="0">
                <a:latin typeface="+mj-lt"/>
              </a:rPr>
              <a:t>unico impianto</a:t>
            </a:r>
            <a:r>
              <a:rPr lang="it-IT" dirty="0" smtClean="0">
                <a:latin typeface="+mj-lt"/>
              </a:rPr>
              <a:t>, sulla base della potenza complessiva dell'aggregato</a:t>
            </a:r>
            <a:r>
              <a:rPr lang="it-IT" dirty="0" smtClean="0">
                <a:latin typeface="+mj-lt"/>
              </a:rPr>
              <a:t>.</a:t>
            </a:r>
          </a:p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La </a:t>
            </a:r>
            <a:r>
              <a:rPr lang="it-IT" b="1" dirty="0" smtClean="0">
                <a:latin typeface="+mj-lt"/>
              </a:rPr>
              <a:t>potenza complessiva di un </a:t>
            </a:r>
            <a:r>
              <a:rPr lang="it-IT" b="1" dirty="0" smtClean="0">
                <a:latin typeface="+mj-lt"/>
              </a:rPr>
              <a:t>aggregato</a:t>
            </a:r>
            <a:r>
              <a:rPr lang="it-IT" dirty="0" smtClean="0">
                <a:latin typeface="+mj-lt"/>
              </a:rPr>
              <a:t> </a:t>
            </a:r>
            <a:r>
              <a:rPr lang="it-IT" dirty="0" smtClean="0">
                <a:latin typeface="+mj-lt"/>
              </a:rPr>
              <a:t>si </a:t>
            </a:r>
            <a:r>
              <a:rPr lang="it-IT" dirty="0" smtClean="0">
                <a:latin typeface="+mj-lt"/>
              </a:rPr>
              <a:t>determina sommando le potenze di ciascun impianto facente parte dell'aggregato.</a:t>
            </a:r>
          </a:p>
          <a:p>
            <a:r>
              <a:rPr lang="it-IT" dirty="0" smtClean="0">
                <a:latin typeface="+mj-lt"/>
              </a:rPr>
              <a:t>Possono essere iscritti ai Registri gli aggregati di più impianti di potenza unitaria </a:t>
            </a:r>
            <a:r>
              <a:rPr lang="it-IT" b="1" dirty="0" smtClean="0">
                <a:latin typeface="+mj-lt"/>
              </a:rPr>
              <a:t>superiore a 20 kW</a:t>
            </a:r>
            <a:r>
              <a:rPr lang="it-IT" dirty="0" smtClean="0">
                <a:latin typeface="+mj-lt"/>
              </a:rPr>
              <a:t>, purché la potenza complessiva dell'aggregato sia </a:t>
            </a:r>
            <a:r>
              <a:rPr lang="it-IT" b="1" dirty="0" smtClean="0">
                <a:latin typeface="+mj-lt"/>
              </a:rPr>
              <a:t>inferiore</a:t>
            </a:r>
            <a:r>
              <a:rPr lang="it-IT" dirty="0" smtClean="0">
                <a:latin typeface="+mj-lt"/>
              </a:rPr>
              <a:t> al valore di soglia fissato a </a:t>
            </a:r>
            <a:r>
              <a:rPr lang="it-IT" b="1" dirty="0" smtClean="0">
                <a:latin typeface="+mj-lt"/>
              </a:rPr>
              <a:t>1 MW</a:t>
            </a:r>
            <a:r>
              <a:rPr lang="it-IT" dirty="0" smtClean="0">
                <a:latin typeface="+mj-lt"/>
              </a:rPr>
              <a:t>.</a:t>
            </a:r>
          </a:p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Per </a:t>
            </a:r>
            <a:r>
              <a:rPr lang="it-IT" dirty="0" smtClean="0">
                <a:latin typeface="+mj-lt"/>
              </a:rPr>
              <a:t>presentare le richieste di iscrizione ai Registri </a:t>
            </a:r>
            <a:r>
              <a:rPr lang="it-IT" dirty="0" smtClean="0">
                <a:latin typeface="+mj-lt"/>
              </a:rPr>
              <a:t>per </a:t>
            </a:r>
            <a:r>
              <a:rPr lang="it-IT" dirty="0" smtClean="0">
                <a:latin typeface="+mj-lt"/>
              </a:rPr>
              <a:t>aggregati è necessario individuare un unico soggetto definito “</a:t>
            </a:r>
            <a:r>
              <a:rPr lang="it-IT" b="1" dirty="0" smtClean="0">
                <a:latin typeface="+mj-lt"/>
              </a:rPr>
              <a:t>Aggregatore</a:t>
            </a:r>
            <a:r>
              <a:rPr lang="it-IT" dirty="0" smtClean="0">
                <a:latin typeface="+mj-lt"/>
              </a:rPr>
              <a:t>", che può essere un qualsiasi operatore preliminarmente registratosi sul Portale del GSE nella sezione </a:t>
            </a:r>
            <a:r>
              <a:rPr lang="it-IT" b="1" dirty="0" smtClean="0">
                <a:latin typeface="+mj-lt"/>
              </a:rPr>
              <a:t>Area Clienti</a:t>
            </a:r>
            <a:r>
              <a:rPr lang="it-IT" dirty="0" smtClean="0">
                <a:latin typeface="+mj-lt"/>
              </a:rPr>
              <a:t>, non necessariamente scelto tra gli stessi Soggetti Responsabili degli impianti facenti parte dell'aggregato.</a:t>
            </a:r>
          </a:p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Tra </a:t>
            </a:r>
            <a:r>
              <a:rPr lang="it-IT" dirty="0" smtClean="0">
                <a:latin typeface="+mj-lt"/>
              </a:rPr>
              <a:t>i compiti dell'Aggregatore, conferiti dai singoli Soggetti Responsabili mediante mandato, vi sono quelli di:</a:t>
            </a:r>
          </a:p>
          <a:p>
            <a:pPr>
              <a:buFont typeface="Wingdings" pitchFamily="2" charset="2"/>
              <a:buChar char="Ø"/>
            </a:pPr>
            <a:r>
              <a:rPr lang="it-IT" b="1" dirty="0" smtClean="0">
                <a:latin typeface="+mj-lt"/>
              </a:rPr>
              <a:t>definire le caratteristiche dell'aggregato</a:t>
            </a:r>
            <a:r>
              <a:rPr lang="it-IT" dirty="0" smtClean="0">
                <a:latin typeface="+mj-lt"/>
              </a:rPr>
              <a:t>: </a:t>
            </a:r>
            <a:r>
              <a:rPr lang="it-IT" dirty="0" smtClean="0">
                <a:latin typeface="+mj-lt"/>
              </a:rPr>
              <a:t>il </a:t>
            </a:r>
            <a:r>
              <a:rPr lang="it-IT" dirty="0" smtClean="0">
                <a:latin typeface="+mj-lt"/>
              </a:rPr>
              <a:t>gruppo di appartenenza (A, A-2 </a:t>
            </a:r>
            <a:r>
              <a:rPr lang="it-IT" dirty="0" smtClean="0">
                <a:latin typeface="+mj-lt"/>
              </a:rPr>
              <a:t>) </a:t>
            </a:r>
            <a:r>
              <a:rPr lang="it-IT" dirty="0" smtClean="0">
                <a:latin typeface="+mj-lt"/>
              </a:rPr>
              <a:t>e i criteri di priorità previsti dal </a:t>
            </a:r>
            <a:r>
              <a:rPr lang="it-IT" b="1" dirty="0" smtClean="0">
                <a:latin typeface="+mj-lt"/>
              </a:rPr>
              <a:t>D.M. 04/07/2019</a:t>
            </a:r>
            <a:r>
              <a:rPr lang="it-IT" dirty="0" smtClean="0">
                <a:latin typeface="+mj-lt"/>
              </a:rPr>
              <a:t> di cui ci si intende avvalere ai fini della formazione della graduatoria;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+mj-lt"/>
              </a:rPr>
              <a:t>definire quali richieste, tra quelle inviate dai Soggetti Responsabili per l'iscrizione all'aggregato, </a:t>
            </a:r>
            <a:r>
              <a:rPr lang="it-IT" b="1" dirty="0" smtClean="0">
                <a:latin typeface="+mj-lt"/>
              </a:rPr>
              <a:t>accettare</a:t>
            </a:r>
            <a:r>
              <a:rPr lang="it-IT" dirty="0" smtClean="0">
                <a:latin typeface="+mj-lt"/>
              </a:rPr>
              <a:t> e quali </a:t>
            </a:r>
            <a:r>
              <a:rPr lang="it-IT" b="1" dirty="0" smtClean="0">
                <a:latin typeface="+mj-lt"/>
              </a:rPr>
              <a:t>escludere</a:t>
            </a:r>
            <a:r>
              <a:rPr lang="it-IT" dirty="0" smtClean="0">
                <a:latin typeface="+mj-lt"/>
              </a:rPr>
              <a:t> per il consolidamento dell'aggregato stesso;</a:t>
            </a:r>
          </a:p>
          <a:p>
            <a:pPr>
              <a:buFont typeface="Wingdings" pitchFamily="2" charset="2"/>
              <a:buChar char="Ø"/>
            </a:pPr>
            <a:r>
              <a:rPr lang="it-IT" b="1" dirty="0" smtClean="0">
                <a:latin typeface="+mj-lt"/>
              </a:rPr>
              <a:t>inviare l'eventuale offerta</a:t>
            </a:r>
            <a:r>
              <a:rPr lang="it-IT" dirty="0" smtClean="0">
                <a:latin typeface="+mj-lt"/>
              </a:rPr>
              <a:t> di riduzione percentuale della tariffa di riferimento;</a:t>
            </a:r>
          </a:p>
          <a:p>
            <a:pPr>
              <a:buFont typeface="Wingdings" pitchFamily="2" charset="2"/>
              <a:buChar char="Ø"/>
            </a:pPr>
            <a:r>
              <a:rPr lang="it-IT" b="1" dirty="0" smtClean="0">
                <a:latin typeface="+mj-lt"/>
              </a:rPr>
              <a:t>inviare la richiesta di iscrizione</a:t>
            </a:r>
            <a:r>
              <a:rPr lang="it-IT" dirty="0" smtClean="0">
                <a:latin typeface="+mj-lt"/>
              </a:rPr>
              <a:t> ai </a:t>
            </a:r>
            <a:r>
              <a:rPr lang="it-IT" dirty="0" smtClean="0">
                <a:latin typeface="+mj-lt"/>
              </a:rPr>
              <a:t>Registri.</a:t>
            </a:r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In caso di ammissione in </a:t>
            </a:r>
            <a:r>
              <a:rPr lang="it-IT" dirty="0" smtClean="0">
                <a:latin typeface="+mj-lt"/>
              </a:rPr>
              <a:t>graduatoria </a:t>
            </a:r>
            <a:r>
              <a:rPr lang="it-IT" dirty="0" smtClean="0">
                <a:latin typeface="+mj-lt"/>
              </a:rPr>
              <a:t>del </a:t>
            </a:r>
            <a:r>
              <a:rPr lang="it-IT" dirty="0" smtClean="0">
                <a:latin typeface="+mj-lt"/>
              </a:rPr>
              <a:t>Registro,ciascun </a:t>
            </a:r>
            <a:r>
              <a:rPr lang="it-IT" dirty="0" smtClean="0">
                <a:latin typeface="+mj-lt"/>
              </a:rPr>
              <a:t>Soggetto Responsabile </a:t>
            </a:r>
            <a:r>
              <a:rPr lang="it-IT" dirty="0" err="1" smtClean="0">
                <a:latin typeface="+mj-lt"/>
              </a:rPr>
              <a:t>presentaerà</a:t>
            </a:r>
            <a:r>
              <a:rPr lang="it-IT" dirty="0" smtClean="0">
                <a:latin typeface="+mj-lt"/>
              </a:rPr>
              <a:t> </a:t>
            </a:r>
            <a:r>
              <a:rPr lang="it-IT" b="1" dirty="0" smtClean="0">
                <a:latin typeface="+mj-lt"/>
              </a:rPr>
              <a:t>autonoma istanza di accesso agli incentivi</a:t>
            </a:r>
            <a:r>
              <a:rPr lang="it-IT" dirty="0" smtClean="0">
                <a:latin typeface="+mj-lt"/>
              </a:rPr>
              <a:t> per il </a:t>
            </a:r>
            <a:r>
              <a:rPr lang="it-IT" dirty="0" smtClean="0">
                <a:latin typeface="+mj-lt"/>
              </a:rPr>
              <a:t>proprio singolo </a:t>
            </a:r>
            <a:r>
              <a:rPr lang="it-IT" dirty="0" smtClean="0">
                <a:latin typeface="+mj-lt"/>
              </a:rPr>
              <a:t>impianto.</a:t>
            </a:r>
          </a:p>
          <a:p>
            <a:r>
              <a:rPr lang="it-IT" dirty="0" smtClean="0">
                <a:latin typeface="+mj-lt"/>
              </a:rPr>
              <a:t>La tariffa di riferimento </a:t>
            </a:r>
            <a:r>
              <a:rPr lang="it-IT" dirty="0" smtClean="0">
                <a:latin typeface="+mj-lt"/>
              </a:rPr>
              <a:t>è individuata, </a:t>
            </a:r>
            <a:r>
              <a:rPr lang="it-IT" dirty="0" smtClean="0">
                <a:latin typeface="+mj-lt"/>
              </a:rPr>
              <a:t>in funzione dalla potenza complessiva dell'aggregato. </a:t>
            </a:r>
            <a:endParaRPr lang="it-IT" dirty="0">
              <a:latin typeface="+mj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948151" y="445249"/>
            <a:ext cx="889175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sz="2000" b="1" i="1" dirty="0" smtClean="0">
                <a:latin typeface="+mj-lt"/>
              </a:rPr>
              <a:t>Adempimenti </a:t>
            </a:r>
            <a:r>
              <a:rPr lang="it-IT" sz="2000" b="1" i="1" dirty="0">
                <a:latin typeface="+mj-lt"/>
              </a:rPr>
              <a:t>per l’accesso ai </a:t>
            </a:r>
            <a:r>
              <a:rPr lang="it-IT" sz="2000" b="1" i="1" dirty="0" smtClean="0">
                <a:latin typeface="+mj-lt"/>
              </a:rPr>
              <a:t>meccanismi di incentivazione </a:t>
            </a:r>
            <a:r>
              <a:rPr lang="it-IT" sz="2000" b="1" i="1" dirty="0">
                <a:latin typeface="+mj-lt"/>
              </a:rPr>
              <a:t>per gli impianti iscritti al </a:t>
            </a:r>
            <a:r>
              <a:rPr lang="it-IT" sz="2000" b="1" i="1" dirty="0" smtClean="0">
                <a:latin typeface="+mj-lt"/>
              </a:rPr>
              <a:t>registro (Art. 10)</a:t>
            </a:r>
            <a:endParaRPr lang="it-IT" sz="2000" b="1" i="1" dirty="0">
              <a:latin typeface="+mj-lt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83952" y="1876428"/>
            <a:ext cx="529658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+mj-lt"/>
              </a:rPr>
              <a:t>Gli impianti FV del Gruppo A, iscritti </a:t>
            </a:r>
            <a:r>
              <a:rPr lang="it-IT" dirty="0">
                <a:latin typeface="+mj-lt"/>
              </a:rPr>
              <a:t>in posizione utile a </a:t>
            </a:r>
            <a:r>
              <a:rPr lang="it-IT" dirty="0" smtClean="0">
                <a:latin typeface="+mj-lt"/>
              </a:rPr>
              <a:t>registro, entrano in </a:t>
            </a:r>
            <a:r>
              <a:rPr lang="it-IT" dirty="0">
                <a:latin typeface="+mj-lt"/>
              </a:rPr>
              <a:t>esercizio entro </a:t>
            </a:r>
            <a:r>
              <a:rPr lang="it-IT" b="1" dirty="0" smtClean="0">
                <a:latin typeface="+mj-lt"/>
              </a:rPr>
              <a:t>19 mesi </a:t>
            </a:r>
            <a:r>
              <a:rPr lang="it-IT" dirty="0" smtClean="0">
                <a:latin typeface="+mj-lt"/>
              </a:rPr>
              <a:t>(periodo determinato a decorrere dalla</a:t>
            </a:r>
            <a:r>
              <a:rPr lang="it-IT" dirty="0">
                <a:latin typeface="+mj-lt"/>
              </a:rPr>
              <a:t> </a:t>
            </a:r>
            <a:r>
              <a:rPr lang="it-IT" dirty="0" smtClean="0">
                <a:latin typeface="+mj-lt"/>
              </a:rPr>
              <a:t>data </a:t>
            </a:r>
            <a:r>
              <a:rPr lang="it-IT" dirty="0">
                <a:latin typeface="+mj-lt"/>
              </a:rPr>
              <a:t>di pubblicazione della </a:t>
            </a:r>
            <a:r>
              <a:rPr lang="it-IT" dirty="0" smtClean="0">
                <a:latin typeface="+mj-lt"/>
              </a:rPr>
              <a:t>graduatoria). </a:t>
            </a:r>
            <a:endParaRPr lang="it-IT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endParaRPr lang="it-IT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+mj-lt"/>
              </a:rPr>
              <a:t>Gli </a:t>
            </a:r>
            <a:r>
              <a:rPr lang="it-IT" dirty="0" smtClean="0">
                <a:latin typeface="+mj-lt"/>
              </a:rPr>
              <a:t>impianti FV del Gruppo A-2, iscritti in posizione utile a registro, entrano in esercizio entro </a:t>
            </a:r>
            <a:r>
              <a:rPr lang="it-IT" b="1" dirty="0" smtClean="0">
                <a:latin typeface="+mj-lt"/>
              </a:rPr>
              <a:t>24 mesi </a:t>
            </a:r>
            <a:r>
              <a:rPr lang="it-IT" dirty="0" smtClean="0">
                <a:latin typeface="+mj-lt"/>
              </a:rPr>
              <a:t>(periodo determinato a decorrere dalla data di pubblicazione della graduatoria</a:t>
            </a:r>
            <a:r>
              <a:rPr lang="it-IT" dirty="0" smtClean="0">
                <a:latin typeface="+mj-lt"/>
              </a:rPr>
              <a:t>).</a:t>
            </a:r>
            <a:endParaRPr lang="it-IT" dirty="0">
              <a:latin typeface="+mj-lt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1074" y="1560787"/>
            <a:ext cx="5433064" cy="3360452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520888" y="5194833"/>
            <a:ext cx="10578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+mj-lt"/>
              </a:rPr>
              <a:t>È prevista una </a:t>
            </a:r>
            <a:r>
              <a:rPr lang="it-IT" b="1" dirty="0" smtClean="0">
                <a:latin typeface="+mj-lt"/>
              </a:rPr>
              <a:t>decurtazione </a:t>
            </a:r>
            <a:r>
              <a:rPr lang="it-IT" b="1" dirty="0">
                <a:latin typeface="+mj-lt"/>
              </a:rPr>
              <a:t>della </a:t>
            </a:r>
            <a:r>
              <a:rPr lang="it-IT" b="1" dirty="0" smtClean="0">
                <a:latin typeface="+mj-lt"/>
              </a:rPr>
              <a:t>tariffa offerta </a:t>
            </a:r>
            <a:r>
              <a:rPr lang="it-IT" b="1" dirty="0">
                <a:latin typeface="+mj-lt"/>
              </a:rPr>
              <a:t>dello 0,5% per ogni mese di ritardo</a:t>
            </a:r>
            <a:r>
              <a:rPr lang="it-IT" dirty="0">
                <a:latin typeface="+mj-lt"/>
              </a:rPr>
              <a:t>, </a:t>
            </a:r>
            <a:r>
              <a:rPr lang="it-IT" b="1" dirty="0">
                <a:latin typeface="+mj-lt"/>
              </a:rPr>
              <a:t>nel </a:t>
            </a:r>
            <a:r>
              <a:rPr lang="it-IT" b="1" dirty="0" smtClean="0">
                <a:latin typeface="+mj-lt"/>
              </a:rPr>
              <a:t>limite massimo </a:t>
            </a:r>
            <a:r>
              <a:rPr lang="it-IT" b="1" dirty="0">
                <a:latin typeface="+mj-lt"/>
              </a:rPr>
              <a:t>di 6 mesi di ritardo</a:t>
            </a:r>
            <a:r>
              <a:rPr lang="it-IT" dirty="0">
                <a:latin typeface="+mj-lt"/>
              </a:rPr>
              <a:t>. </a:t>
            </a:r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Oltre i 6 mesi di ritardo,l’impianto </a:t>
            </a:r>
            <a:r>
              <a:rPr lang="it-IT" dirty="0">
                <a:latin typeface="+mj-lt"/>
              </a:rPr>
              <a:t>decade dal diritto all’accesso ai benefici.</a:t>
            </a:r>
          </a:p>
        </p:txBody>
      </p:sp>
    </p:spTree>
    <p:extLst>
      <p:ext uri="{BB962C8B-B14F-4D97-AF65-F5344CB8AC3E}">
        <p14:creationId xmlns="" xmlns:p14="http://schemas.microsoft.com/office/powerpoint/2010/main" val="1073909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1883" y="1608083"/>
            <a:ext cx="10994599" cy="4768513"/>
          </a:xfrm>
        </p:spPr>
        <p:txBody>
          <a:bodyPr>
            <a:normAutofit/>
          </a:bodyPr>
          <a:lstStyle/>
          <a:p>
            <a:pPr marL="269875" indent="-269875"/>
            <a:r>
              <a:rPr lang="it-IT" sz="2000" dirty="0" smtClean="0"/>
              <a:t>Il GSE ha definito più in dettaglio le modalità ed i documenti da allegare alla domanda di iscrizione al registro . </a:t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b="1" dirty="0" smtClean="0"/>
              <a:t>Articolazione del </a:t>
            </a:r>
            <a:r>
              <a:rPr lang="it-IT" sz="2000" b="1" dirty="0" smtClean="0"/>
              <a:t>Regolamento </a:t>
            </a:r>
            <a:r>
              <a:rPr lang="it-IT" sz="2000" b="1" dirty="0" smtClean="0"/>
              <a:t>Operativo del GSE per l’iscrizione ai registri e alle aste del DM 4 luglio 2019 </a:t>
            </a:r>
            <a:r>
              <a:rPr lang="it-IT" sz="2000" b="1" dirty="0" smtClean="0"/>
              <a:t>GSE:</a:t>
            </a:r>
            <a:r>
              <a:rPr lang="it-IT" sz="2000" b="1" dirty="0" smtClean="0"/>
              <a:t/>
            </a:r>
            <a:br>
              <a:rPr lang="it-IT" sz="2000" b="1" dirty="0" smtClean="0"/>
            </a:br>
            <a:r>
              <a:rPr lang="it-IT" sz="2000" b="1" dirty="0" smtClean="0"/>
              <a:t>Allegato A: Definizioni</a:t>
            </a:r>
            <a:br>
              <a:rPr lang="it-IT" sz="2000" b="1" dirty="0" smtClean="0"/>
            </a:br>
            <a:r>
              <a:rPr lang="it-IT" sz="2000" b="1" dirty="0" smtClean="0"/>
              <a:t>Allegato B: Schemi di processo di valutazione delle richieste</a:t>
            </a:r>
            <a:br>
              <a:rPr lang="it-IT" sz="2000" b="1" dirty="0" smtClean="0"/>
            </a:br>
            <a:r>
              <a:rPr lang="it-IT" sz="2000" b="1" dirty="0" smtClean="0"/>
              <a:t>Allegato C: Criteri di priorità</a:t>
            </a:r>
            <a:br>
              <a:rPr lang="it-IT" sz="2000" b="1" dirty="0" smtClean="0"/>
            </a:br>
            <a:r>
              <a:rPr lang="it-IT" sz="2000" b="1" dirty="0" smtClean="0"/>
              <a:t>	</a:t>
            </a:r>
            <a:r>
              <a:rPr lang="it-IT" sz="1800" b="1" dirty="0" smtClean="0"/>
              <a:t>Allegato </a:t>
            </a:r>
            <a:r>
              <a:rPr lang="it-IT" sz="1800" b="1" dirty="0"/>
              <a:t>C.1 </a:t>
            </a:r>
            <a:r>
              <a:rPr lang="it-IT" sz="1800" dirty="0"/>
              <a:t>– Impianti realizzati su discariche e lotti di discarica chiusi e ripristinati appartenenti al </a:t>
            </a:r>
            <a:r>
              <a:rPr lang="it-IT" sz="1800" dirty="0" smtClean="0"/>
              <a:t>Gruppo </a:t>
            </a:r>
            <a:r>
              <a:rPr lang="it-IT" sz="1800" dirty="0" smtClean="0"/>
              <a:t>	A </a:t>
            </a:r>
            <a:r>
              <a:rPr lang="it-IT" sz="1800" dirty="0"/>
              <a:t>(ai fini del criterio di priorità art.9.2.a del DM2019</a:t>
            </a:r>
            <a:r>
              <a:rPr lang="it-IT" sz="1800" dirty="0" smtClean="0"/>
              <a:t>) </a:t>
            </a:r>
            <a:br>
              <a:rPr lang="it-IT" sz="1800" dirty="0" smtClean="0"/>
            </a:br>
            <a:r>
              <a:rPr lang="it-IT" sz="1800" dirty="0" smtClean="0"/>
              <a:t>	</a:t>
            </a:r>
            <a:r>
              <a:rPr lang="it-IT" sz="1800" b="1" dirty="0" smtClean="0"/>
              <a:t>Allegato </a:t>
            </a:r>
            <a:r>
              <a:rPr lang="it-IT" sz="1800" b="1" dirty="0" smtClean="0"/>
              <a:t>C.2 </a:t>
            </a:r>
            <a:r>
              <a:rPr lang="it-IT" sz="1800" dirty="0" smtClean="0"/>
              <a:t>– Impianti fotovoltaici appartenenti al Gruppo A-2 (Requisiti di accesso art.8.1 e criterio di </a:t>
            </a:r>
            <a:r>
              <a:rPr lang="it-IT" sz="1800" dirty="0" smtClean="0"/>
              <a:t>	</a:t>
            </a:r>
            <a:r>
              <a:rPr lang="da-DK" sz="1800" dirty="0" smtClean="0"/>
              <a:t>priorità </a:t>
            </a:r>
            <a:r>
              <a:rPr lang="da-DK" sz="1800" dirty="0" smtClean="0"/>
              <a:t>art.9.2.b del DM2019)</a:t>
            </a:r>
            <a:br>
              <a:rPr lang="da-DK" sz="1800" dirty="0" smtClean="0"/>
            </a:br>
            <a:r>
              <a:rPr lang="da-DK" sz="1800" dirty="0" smtClean="0"/>
              <a:t>	</a:t>
            </a:r>
            <a:r>
              <a:rPr lang="it-IT" sz="1800" b="1" dirty="0" smtClean="0"/>
              <a:t>Allegato </a:t>
            </a:r>
            <a:r>
              <a:rPr lang="it-IT" sz="1800" b="1" dirty="0"/>
              <a:t>C.3 </a:t>
            </a:r>
            <a:r>
              <a:rPr lang="it-IT" sz="1800" dirty="0"/>
              <a:t>– Impianti connessi in parallelo con la rete elettrica e con colonnine di ricarica di auto </a:t>
            </a:r>
            <a:r>
              <a:rPr lang="it-IT" sz="1800" dirty="0" smtClean="0"/>
              <a:t>elettriche </a:t>
            </a:r>
            <a:r>
              <a:rPr lang="it-IT" sz="1800" dirty="0" smtClean="0"/>
              <a:t>	(</a:t>
            </a:r>
            <a:r>
              <a:rPr lang="it-IT" sz="1800" dirty="0"/>
              <a:t>ai fini del criterio di priorità art.9.2.d del DM2019</a:t>
            </a:r>
            <a:r>
              <a:rPr lang="it-IT" sz="1800" dirty="0" smtClean="0"/>
              <a:t>)</a:t>
            </a:r>
            <a:r>
              <a:rPr lang="it-IT" sz="1800" b="1" dirty="0"/>
              <a:t> </a:t>
            </a:r>
            <a:r>
              <a:rPr lang="it-IT" sz="1800" b="1" dirty="0" smtClean="0"/>
              <a:t/>
            </a:r>
            <a:br>
              <a:rPr lang="it-IT" sz="1800" b="1" dirty="0" smtClean="0"/>
            </a:br>
            <a:r>
              <a:rPr lang="it-IT" sz="2000" b="1" dirty="0" smtClean="0"/>
              <a:t>Allegato </a:t>
            </a:r>
            <a:r>
              <a:rPr lang="it-IT" sz="2000" b="1" dirty="0" smtClean="0"/>
              <a:t>D: Documentazione </a:t>
            </a:r>
            <a:r>
              <a:rPr lang="it-IT" sz="2000" b="1" dirty="0"/>
              <a:t>da trasmettere con la richiesta di iscrizione a </a:t>
            </a:r>
            <a:r>
              <a:rPr lang="it-IT" sz="2000" b="1" dirty="0" smtClean="0"/>
              <a:t>registro</a:t>
            </a:r>
            <a:r>
              <a:rPr lang="it-IT" sz="2000" b="1" dirty="0" smtClean="0"/>
              <a:t>.</a:t>
            </a:r>
            <a:br>
              <a:rPr lang="it-IT" sz="2000" b="1" dirty="0" smtClean="0"/>
            </a:br>
            <a:r>
              <a:rPr lang="it-IT" sz="2000" b="1" dirty="0" smtClean="0"/>
              <a:t>Allegato E: Modelli</a:t>
            </a:r>
            <a:r>
              <a:rPr lang="it-IT" sz="2000" b="1" dirty="0"/>
              <a:t/>
            </a:r>
            <a:br>
              <a:rPr lang="it-IT" sz="2000" b="1" dirty="0"/>
            </a:br>
            <a:endParaRPr lang="it-IT" sz="2000" dirty="0"/>
          </a:p>
        </p:txBody>
      </p:sp>
      <p:sp>
        <p:nvSpPr>
          <p:cNvPr id="3" name="Rettangolo 2"/>
          <p:cNvSpPr/>
          <p:nvPr/>
        </p:nvSpPr>
        <p:spPr>
          <a:xfrm>
            <a:off x="1450429" y="386016"/>
            <a:ext cx="9900744" cy="9848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Regolamento Operativo del GSE per l’iscrizione ai registri e alle aste del DM 4 luglio 2019 GSE  ed </a:t>
            </a:r>
            <a:r>
              <a:rPr lang="it-IT" sz="20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Allegati (</a:t>
            </a:r>
            <a:r>
              <a:rPr lang="it-IT" sz="20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pubblicato </a:t>
            </a:r>
            <a:r>
              <a:rPr lang="it-IT" sz="20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sul sito GSE il 23.08.19</a:t>
            </a:r>
            <a:r>
              <a:rPr lang="it-IT" sz="20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).</a:t>
            </a:r>
            <a:br>
              <a:rPr lang="it-IT" sz="20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</a:b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600570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473001" y="288529"/>
            <a:ext cx="84930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0" u="none" strike="noStrike" baseline="0" dirty="0" smtClean="0">
                <a:solidFill>
                  <a:srgbClr val="2D8A38"/>
                </a:solidFill>
                <a:latin typeface="Titillium-Thin"/>
              </a:rPr>
              <a:t>Allegato C.2 – Impianti fotovoltaici appartenenti al Gruppo A-2 (Requisiti di</a:t>
            </a:r>
          </a:p>
          <a:p>
            <a:r>
              <a:rPr lang="it-IT" b="1" i="0" u="none" strike="noStrike" baseline="0" dirty="0" smtClean="0">
                <a:solidFill>
                  <a:srgbClr val="2D8A38"/>
                </a:solidFill>
                <a:latin typeface="Titillium-Thin"/>
              </a:rPr>
              <a:t>accesso art.8.1 del DM2019)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709670" y="992315"/>
            <a:ext cx="1049628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u="none" strike="noStrike" baseline="0" dirty="0" smtClean="0">
                <a:latin typeface="+mj-lt"/>
              </a:rPr>
              <a:t>GRUPPO A-2 (“impianti fotovoltaici i cui moduli fotovoltaici sono installati in sostituzione di coperture di edifici e fabbricati rurali su cui è operata la completa rimozione dell’eternit o dell’amianto. La superficie dei moduli non può essere superiore a quella della copertura rimossa”).</a:t>
            </a:r>
          </a:p>
          <a:p>
            <a:endParaRPr lang="it-IT" b="0" i="0" u="none" strike="noStrike" baseline="0" dirty="0" smtClean="0">
              <a:latin typeface="+mj-lt"/>
            </a:endParaRPr>
          </a:p>
          <a:p>
            <a:r>
              <a:rPr lang="it-IT" b="0" i="0" u="none" strike="noStrike" baseline="0" dirty="0" smtClean="0">
                <a:latin typeface="+mj-lt"/>
              </a:rPr>
              <a:t>Per accedere al Registro del Gruppo A-2, gli impianti fotovoltaici devono rispettare, oltre alle specifiche prescrizioni relative alla rimozione dell’eternit/amianto, le seguenti prescrizioni: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u="none" strike="noStrike" baseline="0" dirty="0" smtClean="0">
                <a:latin typeface="+mj-lt"/>
              </a:rPr>
              <a:t>l’impianto deve essere installato su un edificio </a:t>
            </a:r>
            <a:r>
              <a:rPr lang="it-IT" b="0" i="0" u="none" strike="noStrike" baseline="0" dirty="0" smtClean="0">
                <a:latin typeface="+mj-lt"/>
              </a:rPr>
              <a:t>che rispetti la definizione contenuta nel DPR 412/1993.</a:t>
            </a:r>
          </a:p>
          <a:p>
            <a:endParaRPr lang="it-IT" b="0" i="0" u="none" strike="noStrike" baseline="0" dirty="0" smtClean="0">
              <a:latin typeface="+mj-lt"/>
            </a:endParaRPr>
          </a:p>
          <a:p>
            <a:r>
              <a:rPr lang="it-IT" b="0" i="0" u="none" strike="noStrike" baseline="0" dirty="0" smtClean="0">
                <a:latin typeface="+mj-lt"/>
              </a:rPr>
              <a:t>Per “</a:t>
            </a:r>
            <a:r>
              <a:rPr lang="it-IT" b="1" i="1" u="none" strike="noStrike" baseline="0" dirty="0" smtClean="0">
                <a:latin typeface="+mj-lt"/>
              </a:rPr>
              <a:t>edificio</a:t>
            </a:r>
            <a:r>
              <a:rPr lang="it-IT" b="0" i="0" u="none" strike="noStrike" baseline="0" dirty="0" smtClean="0">
                <a:latin typeface="+mj-lt"/>
              </a:rPr>
              <a:t>” si intende un sistema costituito dalle strutture edilizie esterne che delimitano uno spazio di volume definito, dalle strutture interne che ripartiscono detto volume e da tutti gli impianti, dispositivi tecnologici e arredi che si trovano al suo interno; la superficie esterna che delimita un edificio può confinare con tutti o alcuni di questi elementi: l'ambiente esterno, il terreno, altri edifici. </a:t>
            </a:r>
            <a:r>
              <a:rPr lang="it-IT" b="0" i="0" u="sng" strike="noStrike" baseline="0" dirty="0" smtClean="0">
                <a:latin typeface="+mj-lt"/>
              </a:rPr>
              <a:t>Non rientrano nella definizione di edificio le pergole, le serre, le tettoie, le pensiline, le barriere acustiche e le strutture temporanee comunque denominate, anche se accatastate nel catasto dei fabbricati</a:t>
            </a:r>
            <a:r>
              <a:rPr lang="it-IT" b="0" i="0" u="none" strike="noStrike" baseline="0" dirty="0" smtClean="0">
                <a:latin typeface="+mj-lt"/>
              </a:rPr>
              <a:t>. Per le applicazioni su coperture di edifici, è considerata superficie utile per l’installazione anche l’eventuale porzione di tetto che si estende a protezione di volumi non chiusi, purché questa non sia stata realizzata con interventi di retrofit appositamente progettati per ospitare la superficie fotovoltaica;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latin typeface="+mj-lt"/>
              </a:rPr>
              <a:t>Le </a:t>
            </a:r>
            <a:r>
              <a:rPr lang="it-IT" b="1" dirty="0">
                <a:latin typeface="+mj-lt"/>
              </a:rPr>
              <a:t>medesime prescrizioni dovranno essere inoltre rispettate per accedere alla tariffa premio autoconsumo </a:t>
            </a:r>
            <a:r>
              <a:rPr lang="it-IT" b="1" dirty="0" smtClean="0">
                <a:latin typeface="+mj-lt"/>
              </a:rPr>
              <a:t>prevista dall’art.7</a:t>
            </a:r>
            <a:r>
              <a:rPr lang="it-IT" b="1" dirty="0">
                <a:latin typeface="+mj-lt"/>
              </a:rPr>
              <a:t>, comma 12, per impianti di potenza fino a 100 kW e realizzati su edifici.</a:t>
            </a:r>
          </a:p>
        </p:txBody>
      </p:sp>
    </p:spTree>
    <p:extLst>
      <p:ext uri="{BB962C8B-B14F-4D97-AF65-F5344CB8AC3E}">
        <p14:creationId xmlns="" xmlns:p14="http://schemas.microsoft.com/office/powerpoint/2010/main" val="3165248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78025" y="1340224"/>
            <a:ext cx="10817180" cy="49229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>
                <a:latin typeface="+mj-lt"/>
              </a:rPr>
              <a:t>Il DM2019 prevede l’ammissibilità al Gruppo A-2 anche per gli </a:t>
            </a:r>
            <a:r>
              <a:rPr lang="it-IT" b="1" dirty="0">
                <a:latin typeface="+mj-lt"/>
              </a:rPr>
              <a:t>impianti fotovoltaici installati in sostituzione di </a:t>
            </a:r>
            <a:r>
              <a:rPr lang="it-IT" b="1" dirty="0" smtClean="0">
                <a:latin typeface="+mj-lt"/>
              </a:rPr>
              <a:t>coperture in </a:t>
            </a:r>
            <a:r>
              <a:rPr lang="it-IT" b="1" dirty="0">
                <a:latin typeface="+mj-lt"/>
              </a:rPr>
              <a:t>eternit/amianto di fabbricati rurali</a:t>
            </a:r>
            <a:r>
              <a:rPr lang="it-IT" dirty="0">
                <a:latin typeface="+mj-lt"/>
              </a:rPr>
              <a:t>. A tale fine, si precisa che:</a:t>
            </a:r>
          </a:p>
          <a:p>
            <a:r>
              <a:rPr lang="it-IT" dirty="0" smtClean="0">
                <a:latin typeface="+mj-lt"/>
              </a:rPr>
              <a:t>il </a:t>
            </a:r>
            <a:r>
              <a:rPr lang="it-IT" b="1" dirty="0">
                <a:latin typeface="+mj-lt"/>
              </a:rPr>
              <a:t>fabbricato rurale </a:t>
            </a:r>
            <a:r>
              <a:rPr lang="it-IT" dirty="0">
                <a:latin typeface="+mj-lt"/>
              </a:rPr>
              <a:t>deve essere accatastato secondo </a:t>
            </a:r>
            <a:r>
              <a:rPr lang="it-IT" b="1" dirty="0">
                <a:latin typeface="+mj-lt"/>
              </a:rPr>
              <a:t>le categorie catastali A/6 </a:t>
            </a:r>
            <a:r>
              <a:rPr lang="it-IT" dirty="0">
                <a:latin typeface="+mj-lt"/>
              </a:rPr>
              <a:t>(abitazioni di tipo rurale), </a:t>
            </a:r>
            <a:r>
              <a:rPr lang="it-IT" b="1" dirty="0">
                <a:latin typeface="+mj-lt"/>
              </a:rPr>
              <a:t>o </a:t>
            </a:r>
            <a:r>
              <a:rPr lang="it-IT" b="1" dirty="0" smtClean="0">
                <a:latin typeface="+mj-lt"/>
              </a:rPr>
              <a:t>D/10 </a:t>
            </a:r>
            <a:r>
              <a:rPr lang="it-IT" dirty="0" smtClean="0">
                <a:latin typeface="+mj-lt"/>
              </a:rPr>
              <a:t>(</a:t>
            </a:r>
            <a:r>
              <a:rPr lang="it-IT" dirty="0">
                <a:latin typeface="+mj-lt"/>
              </a:rPr>
              <a:t>fabbricati per funzioni produttive connesse alle attività agricole), prima della data di iscrizione al Registro (</a:t>
            </a:r>
            <a:r>
              <a:rPr lang="it-IT" dirty="0" smtClean="0">
                <a:latin typeface="+mj-lt"/>
              </a:rPr>
              <a:t>da a</a:t>
            </a:r>
            <a:r>
              <a:rPr lang="it-IT" sz="2900" dirty="0" smtClean="0">
                <a:latin typeface="+mj-lt"/>
              </a:rPr>
              <a:t>ttestare </a:t>
            </a:r>
            <a:r>
              <a:rPr lang="it-IT" sz="2900" dirty="0">
                <a:latin typeface="+mj-lt"/>
              </a:rPr>
              <a:t>allegando la visura catastale alla richiesta di iscrizione). </a:t>
            </a:r>
            <a:endParaRPr lang="it-IT" sz="2900" dirty="0" smtClean="0">
              <a:latin typeface="+mj-lt"/>
            </a:endParaRPr>
          </a:p>
          <a:p>
            <a:r>
              <a:rPr lang="it-IT" sz="2900" dirty="0" smtClean="0">
                <a:latin typeface="+mj-lt"/>
              </a:rPr>
              <a:t>Per fabbricati </a:t>
            </a:r>
            <a:r>
              <a:rPr lang="it-IT" sz="2900" dirty="0">
                <a:latin typeface="+mj-lt"/>
              </a:rPr>
              <a:t>censiti in categorie diverse </a:t>
            </a:r>
            <a:r>
              <a:rPr lang="it-IT" sz="2900" dirty="0" smtClean="0">
                <a:latin typeface="+mj-lt"/>
              </a:rPr>
              <a:t>dalle precedenti</a:t>
            </a:r>
            <a:r>
              <a:rPr lang="it-IT" sz="2900" dirty="0">
                <a:latin typeface="+mj-lt"/>
              </a:rPr>
              <a:t>, la sussistenza del requisito di ruralità deve essere indicata nell’atto catastale attraverso la specifica annotazione così come definito dal Decreto del Ministero dell'Economia e delle Finanze del 26 luglio </a:t>
            </a:r>
            <a:r>
              <a:rPr lang="it-IT" sz="2900" dirty="0" smtClean="0">
                <a:latin typeface="+mj-lt"/>
              </a:rPr>
              <a:t>2012 “</a:t>
            </a:r>
            <a:r>
              <a:rPr lang="it-IT" sz="2900" dirty="0">
                <a:latin typeface="+mj-lt"/>
              </a:rPr>
              <a:t>Individuazione delle modalità di inserimento negli atti catastali della sussistenza del requisito della ruralità”;</a:t>
            </a:r>
          </a:p>
          <a:p>
            <a:r>
              <a:rPr lang="it-IT" sz="2900" dirty="0" smtClean="0">
                <a:latin typeface="+mj-lt"/>
              </a:rPr>
              <a:t>i </a:t>
            </a:r>
            <a:r>
              <a:rPr lang="it-IT" sz="2900" dirty="0">
                <a:latin typeface="+mj-lt"/>
              </a:rPr>
              <a:t>moduli fotovoltaici devono in tutti i casi essere installati secondo una delle modalità riportate </a:t>
            </a:r>
            <a:r>
              <a:rPr lang="it-IT" sz="2900" dirty="0" smtClean="0">
                <a:latin typeface="+mj-lt"/>
              </a:rPr>
              <a:t>nel Regolamento operativo.</a:t>
            </a:r>
            <a:endParaRPr lang="it-IT" sz="2900" dirty="0">
              <a:latin typeface="+mj-lt"/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3473002" y="288529"/>
            <a:ext cx="8461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0" u="none" strike="noStrike" baseline="0" dirty="0" smtClean="0">
                <a:solidFill>
                  <a:srgbClr val="2D8A38"/>
                </a:solidFill>
                <a:latin typeface="Titillium-Thin"/>
              </a:rPr>
              <a:t>Allegato C.2 – Impianti fotovoltaici appartenenti al Gruppo A-2 (Requisiti di</a:t>
            </a:r>
          </a:p>
          <a:p>
            <a:r>
              <a:rPr lang="it-IT" b="1" i="0" u="none" strike="noStrike" baseline="0" dirty="0" smtClean="0">
                <a:solidFill>
                  <a:srgbClr val="2D8A38"/>
                </a:solidFill>
                <a:latin typeface="+mj-lt"/>
              </a:rPr>
              <a:t>accesso</a:t>
            </a:r>
            <a:r>
              <a:rPr lang="it-IT" b="1" i="0" u="none" strike="noStrike" baseline="0" dirty="0" smtClean="0">
                <a:solidFill>
                  <a:srgbClr val="2D8A38"/>
                </a:solidFill>
                <a:latin typeface="Titillium-Thin"/>
              </a:rPr>
              <a:t> art.8.1 del DM2019)</a:t>
            </a: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2248080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28560" y="759503"/>
            <a:ext cx="115008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latin typeface="+mj-lt"/>
              </a:rPr>
              <a:t>Ulteriori prescrizioni/adempimenti per </a:t>
            </a:r>
            <a:r>
              <a:rPr lang="it-IT" b="1" i="0" u="none" strike="noStrike" baseline="0" dirty="0" smtClean="0">
                <a:latin typeface="+mj-lt"/>
              </a:rPr>
              <a:t>accedere al Gruppo A-2</a:t>
            </a:r>
            <a:r>
              <a:rPr lang="it-IT" b="1" i="0" u="none" strike="noStrike" dirty="0" smtClean="0">
                <a:latin typeface="+mj-lt"/>
              </a:rPr>
              <a:t> </a:t>
            </a:r>
            <a:r>
              <a:rPr lang="it-IT" b="0" i="0" u="none" strike="noStrike" dirty="0" smtClean="0">
                <a:latin typeface="+mj-lt"/>
              </a:rPr>
              <a:t>(</a:t>
            </a:r>
            <a:r>
              <a:rPr lang="it-IT" b="0" i="0" u="none" strike="noStrike" baseline="0" dirty="0" smtClean="0">
                <a:latin typeface="+mj-lt"/>
              </a:rPr>
              <a:t>impianti fotovoltaici installati su edifici </a:t>
            </a:r>
            <a:r>
              <a:rPr lang="it-IT" b="0" i="0" u="none" strike="noStrike" baseline="0" dirty="0" smtClean="0">
                <a:latin typeface="+mj-lt"/>
              </a:rPr>
              <a:t>/fabbricati </a:t>
            </a:r>
            <a:r>
              <a:rPr lang="it-IT" b="0" i="0" u="none" strike="noStrike" baseline="0" dirty="0" smtClean="0">
                <a:latin typeface="+mj-lt"/>
              </a:rPr>
              <a:t>rurali in completa sostituzione di coperture in eternit o comunque contenenti amianto):</a:t>
            </a:r>
          </a:p>
          <a:p>
            <a:endParaRPr lang="it-IT" b="0" i="0" u="none" strike="noStrike" baseline="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u="none" strike="noStrike" baseline="0" dirty="0" smtClean="0">
                <a:latin typeface="+mj-lt"/>
              </a:rPr>
              <a:t>l’intervento di rimozione dell’eternit </a:t>
            </a:r>
            <a:r>
              <a:rPr lang="it-IT" b="0" i="0" u="none" strike="noStrike" baseline="0" dirty="0" smtClean="0">
                <a:latin typeface="+mj-lt"/>
              </a:rPr>
              <a:t>e/o dell’amianto deve essere stato </a:t>
            </a:r>
            <a:r>
              <a:rPr lang="it-IT" b="1" i="0" u="none" strike="noStrike" baseline="0" dirty="0" smtClean="0">
                <a:latin typeface="+mj-lt"/>
              </a:rPr>
              <a:t>effettuato contestualmente all’installazione dell’impianto fotovoltaico </a:t>
            </a:r>
            <a:r>
              <a:rPr lang="it-IT" b="0" i="0" u="none" strike="noStrike" baseline="0" dirty="0" smtClean="0">
                <a:latin typeface="+mj-lt"/>
              </a:rPr>
              <a:t>o comunque avviato successivamente alla data di entrata in vigore del DM2019 (10 agosto 2019);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i="0" u="none" strike="noStrike" baseline="0" dirty="0" smtClean="0">
                <a:latin typeface="+mj-lt"/>
              </a:rPr>
              <a:t>l’intervento deve comportare la </a:t>
            </a:r>
            <a:r>
              <a:rPr lang="it-IT" b="1" i="0" u="none" strike="noStrike" baseline="0" dirty="0" smtClean="0">
                <a:latin typeface="+mj-lt"/>
              </a:rPr>
              <a:t>rimozione della totale superficie di eternit e/o amianto esistente sulla copertura dell’edificio/fabbricato rurale </a:t>
            </a:r>
            <a:r>
              <a:rPr lang="it-IT" b="0" i="0" u="none" strike="noStrike" baseline="0" dirty="0" smtClean="0">
                <a:latin typeface="+mj-lt"/>
              </a:rPr>
              <a:t>su cui si intende installare l’impianto fotovoltaico. Nel caso in cui la copertura dell’edificio è suddivisa in più parti fisicamente definite e nella titolarità di proprietari differenti, l’intervento di rimozione può interessare la sola parte di copertura di proprietà del soggetto/soggetti sulla cui superficie è installato l’impianto;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i="0" u="none" strike="noStrike" baseline="0" dirty="0" smtClean="0">
                <a:latin typeface="+mj-lt"/>
              </a:rPr>
              <a:t>la </a:t>
            </a:r>
            <a:r>
              <a:rPr lang="it-IT" b="1" i="0" u="none" strike="noStrike" baseline="0" dirty="0" smtClean="0">
                <a:latin typeface="+mj-lt"/>
              </a:rPr>
              <a:t>superficie dell’impianto fotovoltaico installato non può essere superiore a quella della copertura rimossa</a:t>
            </a:r>
            <a:r>
              <a:rPr lang="it-IT" b="0" i="0" u="none" strike="noStrike" baseline="0" dirty="0" smtClean="0">
                <a:latin typeface="+mj-lt"/>
              </a:rPr>
              <a:t>. Non è invece previsto un limite minimo alla superficie dell’impianto, fermo restando che la rimozione della copertura in eternit o contenente amianto deve essere effettuata completamente, anche per l’area eventualmente non interessata dall’impianto;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u="none" strike="noStrike" baseline="0" dirty="0" smtClean="0">
                <a:latin typeface="+mj-lt"/>
              </a:rPr>
              <a:t>un impianto fotovoltaico </a:t>
            </a:r>
            <a:r>
              <a:rPr lang="it-IT" b="1" i="0" u="none" strike="noStrike" baseline="0" dirty="0" smtClean="0">
                <a:latin typeface="+mj-lt"/>
              </a:rPr>
              <a:t>i </a:t>
            </a:r>
            <a:r>
              <a:rPr lang="it-IT" b="1" i="0" u="none" strike="noStrike" baseline="0" dirty="0" smtClean="0">
                <a:latin typeface="+mj-lt"/>
              </a:rPr>
              <a:t>cui moduli siano installati solo in parte su una superficie oggetto di rimozione dell'eternit o dell’amianto, non può </a:t>
            </a:r>
            <a:r>
              <a:rPr lang="it-IT" b="1" i="0" u="none" strike="noStrike" baseline="0" dirty="0" smtClean="0">
                <a:latin typeface="+mj-lt"/>
              </a:rPr>
              <a:t>partecipare </a:t>
            </a:r>
            <a:r>
              <a:rPr lang="it-IT" b="1" i="0" u="none" strike="noStrike" baseline="0" dirty="0" smtClean="0">
                <a:latin typeface="+mj-lt"/>
              </a:rPr>
              <a:t>alle procedure di </a:t>
            </a:r>
            <a:r>
              <a:rPr lang="it-IT" b="1" i="0" u="none" strike="noStrike" baseline="0" dirty="0" smtClean="0">
                <a:latin typeface="+mj-lt"/>
              </a:rPr>
              <a:t>Registro </a:t>
            </a:r>
            <a:r>
              <a:rPr lang="it-IT" b="1" i="0" u="none" strike="noStrike" baseline="0" dirty="0" smtClean="0">
                <a:latin typeface="+mj-lt"/>
              </a:rPr>
              <a:t>come un impianto appartenente al Gruppo A-2</a:t>
            </a:r>
            <a:r>
              <a:rPr lang="it-IT" b="0" i="0" u="none" strike="noStrike" baseline="0" dirty="0" smtClean="0">
                <a:latin typeface="+mj-lt"/>
              </a:rPr>
              <a:t>. </a:t>
            </a:r>
            <a:r>
              <a:rPr lang="it-IT" b="0" i="0" u="none" strike="noStrike" baseline="0" dirty="0" smtClean="0">
                <a:latin typeface="+mj-lt"/>
              </a:rPr>
              <a:t>. Tale impianto </a:t>
            </a:r>
            <a:r>
              <a:rPr lang="it-IT" b="0" i="0" u="none" strike="noStrike" baseline="0" dirty="0" smtClean="0">
                <a:latin typeface="+mj-lt"/>
              </a:rPr>
              <a:t>può invece essere iscritto al Registro </a:t>
            </a:r>
            <a:r>
              <a:rPr lang="it-IT" b="0" i="0" u="none" strike="noStrike" baseline="0" dirty="0" smtClean="0">
                <a:latin typeface="+mj-lt"/>
              </a:rPr>
              <a:t>per </a:t>
            </a:r>
            <a:r>
              <a:rPr lang="it-IT" b="0" i="0" u="none" strike="noStrike" baseline="0" dirty="0" smtClean="0">
                <a:latin typeface="+mj-lt"/>
              </a:rPr>
              <a:t>il Gruppo A</a:t>
            </a:r>
            <a:r>
              <a:rPr lang="it-IT" b="0" i="0" u="none" strike="noStrike" baseline="0" dirty="0" smtClean="0"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b="0" i="0" u="none" strike="noStrike" baseline="0" dirty="0" smtClean="0">
              <a:latin typeface="+mj-lt"/>
            </a:endParaRPr>
          </a:p>
          <a:p>
            <a:r>
              <a:rPr lang="it-IT" b="1" dirty="0">
                <a:latin typeface="+mj-lt"/>
              </a:rPr>
              <a:t>Il Soggetto Responsabile che intende iscrivere un impianto al Registro per il Gruppo A-2, dovrà allegare alla richiesta </a:t>
            </a:r>
            <a:r>
              <a:rPr lang="it-IT" b="1" dirty="0" smtClean="0">
                <a:latin typeface="+mj-lt"/>
              </a:rPr>
              <a:t>di iscrizione </a:t>
            </a:r>
            <a:r>
              <a:rPr lang="it-IT" b="1" dirty="0">
                <a:latin typeface="+mj-lt"/>
              </a:rPr>
              <a:t>la documentazione attestante il rispetto dei requisiti sopra </a:t>
            </a:r>
            <a:r>
              <a:rPr lang="it-IT" b="1" dirty="0" smtClean="0">
                <a:latin typeface="+mj-lt"/>
              </a:rPr>
              <a:t>descritti.</a:t>
            </a:r>
            <a:endParaRPr lang="it-IT" b="1" dirty="0">
              <a:latin typeface="+mj-lt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743460" y="135869"/>
            <a:ext cx="8285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0" u="none" strike="noStrike" baseline="0" dirty="0" smtClean="0">
                <a:solidFill>
                  <a:srgbClr val="2D8A38"/>
                </a:solidFill>
                <a:latin typeface="+mj-lt"/>
              </a:rPr>
              <a:t>Allegato C.2 – Impianti fotovoltaici appartenenti al Gruppo A-2 (Requisiti di</a:t>
            </a:r>
          </a:p>
          <a:p>
            <a:r>
              <a:rPr lang="it-IT" b="1" i="0" u="none" strike="noStrike" baseline="0" dirty="0" smtClean="0">
                <a:solidFill>
                  <a:srgbClr val="2D8A38"/>
                </a:solidFill>
                <a:latin typeface="+mj-lt"/>
              </a:rPr>
              <a:t>accesso art.8.1 del DM2019)</a:t>
            </a:r>
            <a:endParaRPr lang="it-IT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1932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26046" y="671691"/>
            <a:ext cx="1155235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latin typeface="+mj-lt"/>
              </a:rPr>
              <a:t>Per impianti fino a 20 kW (non incentivabili con il DM 4.08.19) </a:t>
            </a:r>
            <a:r>
              <a:rPr lang="it-IT" dirty="0" smtClean="0">
                <a:latin typeface="+mj-lt"/>
              </a:rPr>
              <a:t>è possibile usufruire del </a:t>
            </a:r>
            <a:r>
              <a:rPr lang="it-IT" b="1" i="1" dirty="0" smtClean="0">
                <a:latin typeface="+mj-lt"/>
              </a:rPr>
              <a:t>Bonus </a:t>
            </a:r>
            <a:r>
              <a:rPr lang="it-IT" b="1" i="1" dirty="0" smtClean="0">
                <a:latin typeface="+mj-lt"/>
              </a:rPr>
              <a:t>fiscale fotovoltaico </a:t>
            </a:r>
            <a:r>
              <a:rPr lang="it-IT" b="1" i="1" dirty="0" smtClean="0">
                <a:latin typeface="+mj-lt"/>
              </a:rPr>
              <a:t> f</a:t>
            </a:r>
            <a:r>
              <a:rPr lang="it-IT" dirty="0" smtClean="0">
                <a:latin typeface="+mj-lt"/>
              </a:rPr>
              <a:t>ino </a:t>
            </a:r>
            <a:r>
              <a:rPr lang="it-IT" dirty="0">
                <a:latin typeface="+mj-lt"/>
              </a:rPr>
              <a:t>al prossimo 31 </a:t>
            </a:r>
            <a:r>
              <a:rPr lang="it-IT" dirty="0" smtClean="0">
                <a:latin typeface="+mj-lt"/>
              </a:rPr>
              <a:t>dicembre: detrazione </a:t>
            </a:r>
            <a:r>
              <a:rPr lang="it-IT" dirty="0">
                <a:latin typeface="+mj-lt"/>
              </a:rPr>
              <a:t>fiscale del 50% delle spese sostenute entro il limite di 96 mila euro di spesa. </a:t>
            </a:r>
            <a:endParaRPr lang="it-IT" dirty="0" smtClean="0">
              <a:latin typeface="+mj-lt"/>
            </a:endParaRPr>
          </a:p>
          <a:p>
            <a:r>
              <a:rPr lang="it-IT" b="1" dirty="0" smtClean="0">
                <a:latin typeface="+mj-lt"/>
              </a:rPr>
              <a:t>La </a:t>
            </a:r>
            <a:r>
              <a:rPr lang="it-IT" b="1" dirty="0">
                <a:latin typeface="+mj-lt"/>
              </a:rPr>
              <a:t>detrazione per impianti fotovoltaici rientra nelle ristrutturazioni edilizie </a:t>
            </a:r>
            <a:r>
              <a:rPr lang="it-IT" b="1" dirty="0" smtClean="0">
                <a:latin typeface="+mj-lt"/>
              </a:rPr>
              <a:t> </a:t>
            </a:r>
            <a:r>
              <a:rPr lang="it-IT" b="1" dirty="0" smtClean="0">
                <a:latin typeface="+mj-lt"/>
              </a:rPr>
              <a:t>e </a:t>
            </a:r>
            <a:r>
              <a:rPr lang="it-IT" b="1" dirty="0" smtClean="0">
                <a:latin typeface="+mj-lt"/>
              </a:rPr>
              <a:t>deve </a:t>
            </a:r>
            <a:r>
              <a:rPr lang="it-IT" b="1" dirty="0">
                <a:latin typeface="+mj-lt"/>
              </a:rPr>
              <a:t>essere ripartita in 10 quote annuali di pari importo.</a:t>
            </a:r>
            <a:r>
              <a:rPr lang="it-IT" dirty="0">
                <a:latin typeface="+mj-lt"/>
              </a:rPr>
              <a:t> </a:t>
            </a:r>
            <a:br>
              <a:rPr lang="it-IT" dirty="0">
                <a:latin typeface="+mj-lt"/>
              </a:rPr>
            </a:br>
            <a:r>
              <a:rPr lang="it-IT" dirty="0">
                <a:latin typeface="+mj-lt"/>
              </a:rPr>
              <a:t/>
            </a:r>
            <a:br>
              <a:rPr lang="it-IT" dirty="0">
                <a:latin typeface="+mj-lt"/>
              </a:rPr>
            </a:br>
            <a:r>
              <a:rPr lang="it-IT" b="1" dirty="0">
                <a:latin typeface="+mj-lt"/>
              </a:rPr>
              <a:t>Iva ridotta - IVA impianti fotovoltaici</a:t>
            </a:r>
            <a:r>
              <a:rPr lang="it-IT" dirty="0">
                <a:latin typeface="+mj-lt"/>
              </a:rPr>
              <a:t/>
            </a:r>
            <a:br>
              <a:rPr lang="it-IT" dirty="0">
                <a:latin typeface="+mj-lt"/>
              </a:rPr>
            </a:br>
            <a:r>
              <a:rPr lang="it-IT" dirty="0">
                <a:latin typeface="+mj-lt"/>
              </a:rPr>
              <a:t>Per gli interventi di recupero del patrimonio edilizio ed anche per gli impianti fotovoltaici è possibile, inoltre, usufruire della aliquota ridotta in tema di imposta sul valore aggiunto ovvero al 10</a:t>
            </a:r>
            <a:r>
              <a:rPr lang="it-IT" dirty="0" smtClean="0">
                <a:latin typeface="+mj-lt"/>
              </a:rPr>
              <a:t>%</a:t>
            </a:r>
            <a:br>
              <a:rPr lang="it-IT" dirty="0" smtClean="0">
                <a:latin typeface="+mj-lt"/>
              </a:rPr>
            </a:br>
            <a:r>
              <a:rPr lang="it-IT" dirty="0" smtClean="0">
                <a:latin typeface="+mj-lt"/>
              </a:rPr>
              <a:t>. </a:t>
            </a:r>
            <a:r>
              <a:rPr lang="it-IT" dirty="0">
                <a:latin typeface="+mj-lt"/>
              </a:rPr>
              <a:t>Nel caso si tratti di nuova costruzione prima casa si può richiedere l'IVA al 4% ma in tal caso l'agevolazione non è compatibile con la detrazione fiscale. </a:t>
            </a:r>
            <a:br>
              <a:rPr lang="it-IT" dirty="0">
                <a:latin typeface="+mj-lt"/>
              </a:rPr>
            </a:br>
            <a:r>
              <a:rPr lang="it-IT" dirty="0">
                <a:latin typeface="+mj-lt"/>
              </a:rPr>
              <a:t/>
            </a:r>
            <a:br>
              <a:rPr lang="it-IT" dirty="0">
                <a:latin typeface="+mj-lt"/>
              </a:rPr>
            </a:br>
            <a:r>
              <a:rPr lang="it-IT" b="1" dirty="0">
                <a:latin typeface="+mj-lt"/>
              </a:rPr>
              <a:t>Esempio 1. Detrazione fiscale per un impianto fotovoltaico</a:t>
            </a:r>
            <a:r>
              <a:rPr lang="it-IT" dirty="0">
                <a:latin typeface="+mj-lt"/>
              </a:rPr>
              <a:t/>
            </a:r>
            <a:br>
              <a:rPr lang="it-IT" dirty="0">
                <a:latin typeface="+mj-lt"/>
              </a:rPr>
            </a:br>
            <a:r>
              <a:rPr lang="it-IT" b="1" dirty="0">
                <a:latin typeface="+mj-lt"/>
              </a:rPr>
              <a:t>1. Costo impianto fotovoltaico da 6 kW = 10.000 Euro iva inclusa 10% (Chiavi in mano) </a:t>
            </a:r>
            <a:br>
              <a:rPr lang="it-IT" b="1" dirty="0">
                <a:latin typeface="+mj-lt"/>
              </a:rPr>
            </a:br>
            <a:r>
              <a:rPr lang="it-IT" dirty="0">
                <a:latin typeface="+mj-lt"/>
              </a:rPr>
              <a:t>Per cui la Detrazione fiscale al 50% è pari a 5.000 Euro (Detrazione fiscale complessiva su impianto fotovoltaico)</a:t>
            </a:r>
            <a:br>
              <a:rPr lang="it-IT" dirty="0">
                <a:latin typeface="+mj-lt"/>
              </a:rPr>
            </a:br>
            <a:r>
              <a:rPr lang="it-IT" b="1" dirty="0">
                <a:latin typeface="+mj-lt"/>
              </a:rPr>
              <a:t>2. Detrazione Fiscale annua = 5.000 / 10 = 500 Euro / anno.</a:t>
            </a:r>
            <a:r>
              <a:rPr lang="it-IT" dirty="0">
                <a:latin typeface="+mj-lt"/>
              </a:rPr>
              <a:t/>
            </a:r>
            <a:br>
              <a:rPr lang="it-IT" dirty="0">
                <a:latin typeface="+mj-lt"/>
              </a:rPr>
            </a:br>
            <a:r>
              <a:rPr lang="it-IT" dirty="0">
                <a:latin typeface="+mj-lt"/>
              </a:rPr>
              <a:t/>
            </a:r>
            <a:br>
              <a:rPr lang="it-IT" dirty="0">
                <a:latin typeface="+mj-lt"/>
              </a:rPr>
            </a:br>
            <a:r>
              <a:rPr lang="it-IT" b="1" dirty="0">
                <a:latin typeface="+mj-lt"/>
              </a:rPr>
              <a:t>Esempio 2. Detrazione fiscale per un impianto fotovoltaico con accumulo</a:t>
            </a:r>
            <a:r>
              <a:rPr lang="it-IT" dirty="0">
                <a:latin typeface="+mj-lt"/>
              </a:rPr>
              <a:t/>
            </a:r>
            <a:br>
              <a:rPr lang="it-IT" dirty="0">
                <a:latin typeface="+mj-lt"/>
              </a:rPr>
            </a:br>
            <a:r>
              <a:rPr lang="it-IT" b="1" dirty="0">
                <a:latin typeface="+mj-lt"/>
              </a:rPr>
              <a:t>1. Costo impianto fotovoltaico con accumulo da 5 kW = 15.000 Euro iva inclusa 10% (Chiavi in mano) </a:t>
            </a:r>
            <a:br>
              <a:rPr lang="it-IT" b="1" dirty="0">
                <a:latin typeface="+mj-lt"/>
              </a:rPr>
            </a:br>
            <a:r>
              <a:rPr lang="it-IT" dirty="0">
                <a:latin typeface="+mj-lt"/>
              </a:rPr>
              <a:t>Per cui la Detrazione fiscale al 50% è pari a 7.500 Euro (Detrazione fiscale complessiva su impianto fotovoltaico con accumulo)</a:t>
            </a:r>
            <a:br>
              <a:rPr lang="it-IT" dirty="0">
                <a:latin typeface="+mj-lt"/>
              </a:rPr>
            </a:br>
            <a:r>
              <a:rPr lang="it-IT" b="1" dirty="0">
                <a:latin typeface="+mj-lt"/>
              </a:rPr>
              <a:t>2. Detrazione Fiscale annua = 7.500 / 10 = 750 Euro / anno</a:t>
            </a:r>
            <a:r>
              <a:rPr lang="it-IT" b="1" dirty="0"/>
              <a:t>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6929543" y="217355"/>
            <a:ext cx="4132478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it-IT" sz="2000" b="1" i="1" dirty="0" smtClean="0">
                <a:latin typeface="+mj-lt"/>
              </a:rPr>
              <a:t>Bonus fiscale </a:t>
            </a:r>
            <a:r>
              <a:rPr lang="it-IT" sz="2000" b="1" i="1" dirty="0" smtClean="0">
                <a:latin typeface="+mj-lt"/>
              </a:rPr>
              <a:t>fotovoltaico fino a 20 kW </a:t>
            </a:r>
            <a:endParaRPr lang="it-IT" sz="2000" i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75904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3110</Words>
  <Application>Microsoft Office PowerPoint</Application>
  <PresentationFormat>Personalizzato</PresentationFormat>
  <Paragraphs>177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Diapositiva 1</vt:lpstr>
      <vt:lpstr> Obiettivi 2020 -2030 (PNIEC 2030): sviluppo del FV al 2030</vt:lpstr>
      <vt:lpstr> Obiettivi 2020 -2030 (PNIEC 2030): sviluppo del FV al 2030</vt:lpstr>
      <vt:lpstr>Diapositiva 4</vt:lpstr>
      <vt:lpstr>Diapositiva 5</vt:lpstr>
      <vt:lpstr>Diapositiva 6</vt:lpstr>
      <vt:lpstr>Modalità e requisiti generali per l’accesso ai meccanismi di incentivazione (Art. 3, DM)</vt:lpstr>
      <vt:lpstr>Contingenti di potenza messi a disposizione  nei registri (Art. 8., DM)</vt:lpstr>
      <vt:lpstr>Diapositiva 9</vt:lpstr>
      <vt:lpstr>Diapositiva 10</vt:lpstr>
      <vt:lpstr>Diapositiva 11</vt:lpstr>
      <vt:lpstr>Diapositiva 12</vt:lpstr>
      <vt:lpstr>Diapositiva 13</vt:lpstr>
      <vt:lpstr>Limiti alla cumulabilità con altri incentivi in conto capitale </vt:lpstr>
      <vt:lpstr>Art. 9. Requisiti e modalità per la richiesta di partecipazione e criteri di selezione.</vt:lpstr>
      <vt:lpstr>Diapositiva 16</vt:lpstr>
      <vt:lpstr>Diapositiva 17</vt:lpstr>
      <vt:lpstr>Il GSE ha definito più in dettaglio le modalità ed i documenti da allegare alla domanda di iscrizione al registro .   Articolazione del Regolamento Operativo del GSE per l’iscrizione ai registri e alle aste del DM 4 luglio 2019 GSE: Allegato A: Definizioni Allegato B: Schemi di processo di valutazione delle richieste Allegato C: Criteri di priorità  Allegato C.1 – Impianti realizzati su discariche e lotti di discarica chiusi e ripristinati appartenenti al Gruppo  A (ai fini del criterio di priorità art.9.2.a del DM2019)   Allegato C.2 – Impianti fotovoltaici appartenenti al Gruppo A-2 (Requisiti di accesso art.8.1 e criterio di  priorità art.9.2.b del DM2019)  Allegato C.3 – Impianti connessi in parallelo con la rete elettrica e con colonnine di ricarica di auto elettriche  (ai fini del criterio di priorità art.9.2.d del DM2019)  Allegato D: Documentazione da trasmettere con la richiesta di iscrizione a registro. Allegato E: Modelli </vt:lpstr>
      <vt:lpstr>Diapositiva 19</vt:lpstr>
      <vt:lpstr>Diapositiva 20</vt:lpstr>
      <vt:lpstr>Diapositiva 21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Roberta Papili</dc:creator>
  <cp:lastModifiedBy>PAPILI</cp:lastModifiedBy>
  <cp:revision>86</cp:revision>
  <cp:lastPrinted>2019-09-03T15:31:46Z</cp:lastPrinted>
  <dcterms:created xsi:type="dcterms:W3CDTF">2019-09-03T08:49:03Z</dcterms:created>
  <dcterms:modified xsi:type="dcterms:W3CDTF">2019-09-06T14:17:49Z</dcterms:modified>
</cp:coreProperties>
</file>