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875" r:id="rId1"/>
  </p:sldMasterIdLst>
  <p:notesMasterIdLst>
    <p:notesMasterId r:id="rId13"/>
  </p:notesMasterIdLst>
  <p:handoutMasterIdLst>
    <p:handoutMasterId r:id="rId14"/>
  </p:handoutMasterIdLst>
  <p:sldIdLst>
    <p:sldId id="256" r:id="rId2"/>
    <p:sldId id="370" r:id="rId3"/>
    <p:sldId id="391" r:id="rId4"/>
    <p:sldId id="258" r:id="rId5"/>
    <p:sldId id="387" r:id="rId6"/>
    <p:sldId id="388" r:id="rId7"/>
    <p:sldId id="390" r:id="rId8"/>
    <p:sldId id="395" r:id="rId9"/>
    <p:sldId id="400" r:id="rId10"/>
    <p:sldId id="344" r:id="rId11"/>
    <p:sldId id="396" r:id="rId12"/>
  </p:sldIdLst>
  <p:sldSz cx="10691813" cy="7559675"/>
  <p:notesSz cx="6797675" cy="992663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ndara" panose="020E0502030303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7">
          <p15:clr>
            <a:srgbClr val="A4A3A4"/>
          </p15:clr>
        </p15:guide>
        <p15:guide id="3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AB0000"/>
    <a:srgbClr val="C60000"/>
    <a:srgbClr val="FF0000"/>
    <a:srgbClr val="DA24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7DF9E5-DB5E-4C6E-AB8E-DB7ADA7F546C}">
  <a:tblStyle styleId="{BC7DF9E5-DB5E-4C6E-AB8E-DB7ADA7F546C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68" autoAdjust="0"/>
  </p:normalViewPr>
  <p:slideViewPr>
    <p:cSldViewPr snapToGrid="0">
      <p:cViewPr varScale="1">
        <p:scale>
          <a:sx n="91" d="100"/>
          <a:sy n="91" d="100"/>
        </p:scale>
        <p:origin x="108" y="66"/>
      </p:cViewPr>
      <p:guideLst>
        <p:guide orient="horz" pos="2381"/>
        <p:guide pos="3367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9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247" cy="4983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827" y="0"/>
            <a:ext cx="2946246" cy="4983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7A46E-A2FD-45EE-BEB1-3C65C11D6DD7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310"/>
            <a:ext cx="2946247" cy="4983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827" y="9428310"/>
            <a:ext cx="2946246" cy="4983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17BFD-F6C4-4735-8B39-18E132D63AB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57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994218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31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574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860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005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148" algn="l" defTabSz="91428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74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it-IT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7916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it-IT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5441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it-IT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5441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it-IT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5441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31875" y="1241425"/>
            <a:ext cx="4733925" cy="33480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129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31875" y="1241425"/>
            <a:ext cx="4733925" cy="33480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129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7822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74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388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67295" y="251989"/>
            <a:ext cx="10167914" cy="665251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47494" y="5901753"/>
            <a:ext cx="10199990" cy="146782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763924"/>
            <a:ext cx="9088041" cy="1962239"/>
          </a:xfrm>
        </p:spPr>
        <p:txBody>
          <a:bodyPr anchor="b">
            <a:normAutofit/>
          </a:bodyPr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772" y="3919833"/>
            <a:ext cx="7484269" cy="1623930"/>
          </a:xfrm>
        </p:spPr>
        <p:txBody>
          <a:bodyPr>
            <a:normAutofit/>
          </a:bodyPr>
          <a:lstStyle>
            <a:lvl1pPr marL="0" indent="0" algn="ctr">
              <a:buNone/>
              <a:defRPr sz="2300">
                <a:solidFill>
                  <a:srgbClr val="FFFFFF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67295" y="251989"/>
            <a:ext cx="10167914" cy="522121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7071094" y="4633682"/>
            <a:ext cx="3363325" cy="787081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062695" y="4492252"/>
            <a:ext cx="6483040" cy="93712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307549" y="4505780"/>
            <a:ext cx="6393550" cy="853491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6559012" y="4491023"/>
            <a:ext cx="3867948" cy="71821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47494" y="4473805"/>
            <a:ext cx="10199990" cy="1465940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34" y="2715619"/>
            <a:ext cx="9088041" cy="1679928"/>
          </a:xfrm>
        </p:spPr>
        <p:txBody>
          <a:bodyPr anchor="t">
            <a:normAutofit/>
          </a:bodyPr>
          <a:lstStyle>
            <a:lvl1pPr algn="ctr">
              <a:defRPr sz="5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820" y="1584521"/>
            <a:ext cx="7504070" cy="1035957"/>
          </a:xfrm>
        </p:spPr>
        <p:txBody>
          <a:bodyPr anchor="b">
            <a:normAutofit/>
          </a:bodyPr>
          <a:lstStyle>
            <a:lvl1pPr marL="0" indent="0" algn="ctr">
              <a:buNone/>
              <a:defRPr sz="2300">
                <a:solidFill>
                  <a:srgbClr val="FFFFFF"/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91193" y="2953313"/>
            <a:ext cx="4469178" cy="3799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31441" y="2953313"/>
            <a:ext cx="4469178" cy="3799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1194" y="2952125"/>
            <a:ext cx="4469178" cy="705219"/>
          </a:xfrm>
        </p:spPr>
        <p:txBody>
          <a:bodyPr anchor="ctr"/>
          <a:lstStyle>
            <a:lvl1pPr marL="0" indent="0" algn="ctr">
              <a:buNone/>
              <a:defRPr sz="2700" b="0">
                <a:solidFill>
                  <a:schemeClr val="tx2"/>
                </a:solidFill>
                <a:latin typeface="+mj-lt"/>
              </a:defRPr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1985" y="3779838"/>
            <a:ext cx="4466679" cy="2973123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5005" y="2952124"/>
            <a:ext cx="4469178" cy="705219"/>
          </a:xfrm>
        </p:spPr>
        <p:txBody>
          <a:bodyPr anchor="ctr"/>
          <a:lstStyle>
            <a:lvl1pPr marL="0" indent="0" algn="ctr">
              <a:buNone/>
              <a:defRPr sz="2700" b="0" i="0">
                <a:solidFill>
                  <a:schemeClr val="tx2"/>
                </a:solidFill>
                <a:latin typeface="+mj-lt"/>
              </a:defRPr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1292" y="3779838"/>
            <a:ext cx="4469178" cy="2973123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67295" y="251989"/>
            <a:ext cx="10167914" cy="157241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47494" y="787263"/>
            <a:ext cx="10199990" cy="1465940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67295" y="251989"/>
            <a:ext cx="10167914" cy="157241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182" y="3947831"/>
            <a:ext cx="3920331" cy="209991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84"/>
              </a:spcAft>
              <a:buNone/>
              <a:defRPr sz="2100">
                <a:solidFill>
                  <a:schemeClr val="tx2"/>
                </a:solidFill>
              </a:defRPr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47494" y="787264"/>
            <a:ext cx="10199990" cy="146782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069182" y="2519891"/>
            <a:ext cx="3920331" cy="1380901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9404" y="2015914"/>
            <a:ext cx="4564922" cy="4199819"/>
          </a:xfrm>
        </p:spPr>
        <p:txBody>
          <a:bodyPr anchor="ctr"/>
          <a:lstStyle>
            <a:lvl1pPr>
              <a:buClr>
                <a:schemeClr val="bg1"/>
              </a:buClr>
              <a:defRPr sz="25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3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21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8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800">
                <a:solidFill>
                  <a:schemeClr val="tx2"/>
                </a:solidFill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67295" y="251989"/>
            <a:ext cx="10167914" cy="665251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47494" y="5901753"/>
            <a:ext cx="10199990" cy="146782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208" y="373318"/>
            <a:ext cx="4458015" cy="2678552"/>
          </a:xfrm>
        </p:spPr>
        <p:txBody>
          <a:bodyPr anchor="b">
            <a:normAutofit/>
          </a:bodyPr>
          <a:lstStyle>
            <a:lvl1pPr algn="l"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92401" y="3070535"/>
            <a:ext cx="4464822" cy="2669219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rgbClr val="FFFFFF"/>
                </a:solidFill>
              </a:defRPr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0083" y="1511935"/>
            <a:ext cx="4169807" cy="3225461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67295" y="251989"/>
            <a:ext cx="10167914" cy="157241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47494" y="787264"/>
            <a:ext cx="10199990" cy="146782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1564" y="1595932"/>
            <a:ext cx="2405658" cy="4946454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91" y="1595931"/>
            <a:ext cx="7038777" cy="494645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67295" y="251989"/>
            <a:ext cx="10167914" cy="272148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47494" y="1851259"/>
            <a:ext cx="10199990" cy="1465940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91" y="372944"/>
            <a:ext cx="9622632" cy="1380901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37732" y="6889649"/>
            <a:ext cx="4427666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FFCD0C4-2281-754E-8A65-723D7D2F73F9}" type="datetimeFigureOut">
              <a:rPr kumimoji="1" lang="ja-JP" altLang="en-US" smtClean="0"/>
              <a:t>2019/6/21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416" y="6889649"/>
            <a:ext cx="4427668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6663" y="6889648"/>
            <a:ext cx="1358489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‹N›</a:t>
            </a:fld>
            <a:endParaRPr lang="it-IT" sz="1400">
              <a:cs typeface="Calibri"/>
              <a:sym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683" y="2949207"/>
            <a:ext cx="8662348" cy="3803753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273" y="6509846"/>
            <a:ext cx="1978554" cy="593566"/>
          </a:xfrm>
          <a:prstGeom prst="rect">
            <a:avLst/>
          </a:prstGeom>
        </p:spPr>
      </p:pic>
      <p:pic>
        <p:nvPicPr>
          <p:cNvPr id="16" name="Picture 2" descr="Risultati immagini per logo fir rugby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6" y="6190684"/>
            <a:ext cx="1066536" cy="123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hdr="0" ftr="0" dt="0"/>
  <p:txStyles>
    <p:titleStyle>
      <a:lvl1pPr algn="ctr" defTabSz="1042873" rtl="0" eaLnBrk="1" latinLnBrk="0" hangingPunct="1">
        <a:spcBef>
          <a:spcPct val="0"/>
        </a:spcBef>
        <a:buNone/>
        <a:defRPr kumimoji="1" sz="50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12862" indent="-312862" algn="l" defTabSz="1042873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700" kern="1200">
          <a:solidFill>
            <a:schemeClr val="tx2"/>
          </a:solidFill>
          <a:latin typeface="+mn-lt"/>
          <a:ea typeface="+mn-ea"/>
          <a:cs typeface="+mn-cs"/>
        </a:defRPr>
      </a:lvl1pPr>
      <a:lvl2pPr marL="657228" indent="-312862" algn="l" defTabSz="1042873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500" kern="1200">
          <a:solidFill>
            <a:schemeClr val="tx2"/>
          </a:solidFill>
          <a:latin typeface="+mn-lt"/>
          <a:ea typeface="+mn-ea"/>
          <a:cs typeface="+mn-cs"/>
        </a:defRPr>
      </a:lvl2pPr>
      <a:lvl3pPr marL="975884" indent="-260718" algn="l" defTabSz="1042873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3pPr>
      <a:lvl4pPr marL="1303592" indent="-260718" algn="l" defTabSz="1042873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68597" indent="-260718" algn="l" defTabSz="1042873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033603" indent="-260718" algn="l" defTabSz="1042873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398608" indent="-260718" algn="l" defTabSz="1042873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763614" indent="-260718" algn="l" defTabSz="1042873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3128620" indent="-260718" algn="l" defTabSz="1042873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ww.italia-amore-mio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753" y="1898781"/>
            <a:ext cx="8800403" cy="3819344"/>
          </a:xfrm>
          <a:prstGeom prst="rect">
            <a:avLst/>
          </a:prstGeom>
        </p:spPr>
      </p:pic>
      <p:sp>
        <p:nvSpPr>
          <p:cNvPr id="79" name="Shape 79"/>
          <p:cNvSpPr txBox="1">
            <a:spLocks noGrp="1"/>
          </p:cNvSpPr>
          <p:nvPr>
            <p:ph type="subTitle" idx="1"/>
          </p:nvPr>
        </p:nvSpPr>
        <p:spPr>
          <a:xfrm>
            <a:off x="1" y="6328348"/>
            <a:ext cx="10691812" cy="561300"/>
          </a:xfrm>
          <a:prstGeom prst="rect">
            <a:avLst/>
          </a:prstGeom>
          <a:noFill/>
          <a:ln>
            <a:noFill/>
          </a:ln>
        </p:spPr>
        <p:txBody>
          <a:bodyPr lIns="91413" tIns="45694" rIns="91413" bIns="45694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it-IT" sz="2900" dirty="0">
                <a:solidFill>
                  <a:schemeClr val="bg2">
                    <a:lumMod val="25000"/>
                  </a:schemeClr>
                </a:solidFill>
                <a:latin typeface="DIN 2014 Demi" panose="020B0604020202020204" pitchFamily="34" charset="0"/>
                <a:ea typeface="DIN 2014 Demi" panose="020B0604020202020204" pitchFamily="34" charset="0"/>
                <a:cs typeface="Droid Serif"/>
                <a:sym typeface="Droid Serif"/>
              </a:rPr>
              <a:t>PASSIONE ED ELEGANZA </a:t>
            </a:r>
            <a:r>
              <a:rPr lang="it-IT" sz="2900" i="1" dirty="0">
                <a:solidFill>
                  <a:schemeClr val="bg2">
                    <a:lumMod val="25000"/>
                  </a:schemeClr>
                </a:solidFill>
                <a:latin typeface="DIN 2014 Demi" panose="020B0604020202020204" pitchFamily="34" charset="0"/>
                <a:ea typeface="DIN 2014 Demi" panose="020B0604020202020204" pitchFamily="34" charset="0"/>
                <a:cs typeface="Droid Serif"/>
                <a:sym typeface="Droid Serif"/>
              </a:rPr>
              <a:t>MADE IN ITALY</a:t>
            </a:r>
            <a:endParaRPr lang="it-IT" sz="2900" dirty="0">
              <a:solidFill>
                <a:schemeClr val="bg2">
                  <a:lumMod val="25000"/>
                </a:schemeClr>
              </a:solidFill>
              <a:latin typeface="DIN 2014 Demi" panose="020B0604020202020204" pitchFamily="34" charset="0"/>
              <a:ea typeface="DIN 2014 Demi" panose="020B0604020202020204" pitchFamily="34" charset="0"/>
              <a:cs typeface="Droid Serif"/>
              <a:sym typeface="Droid Serif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</a:t>
            </a:fld>
            <a:endParaRPr lang="it-IT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51" y="599768"/>
            <a:ext cx="2958112" cy="28287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4A93E15-D29C-474D-887E-ABAE87345D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96544"/>
            <a:ext cx="10691813" cy="3263131"/>
          </a:xfrm>
          <a:prstGeom prst="rect">
            <a:avLst/>
          </a:prstGeom>
        </p:spPr>
      </p:pic>
      <p:sp>
        <p:nvSpPr>
          <p:cNvPr id="94" name="Shape 94"/>
          <p:cNvSpPr txBox="1">
            <a:spLocks noGrp="1"/>
          </p:cNvSpPr>
          <p:nvPr>
            <p:ph idx="1"/>
          </p:nvPr>
        </p:nvSpPr>
        <p:spPr>
          <a:xfrm>
            <a:off x="1026891" y="1231750"/>
            <a:ext cx="8663253" cy="3594424"/>
          </a:xfrm>
          <a:prstGeom prst="rect">
            <a:avLst/>
          </a:prstGeom>
          <a:noFill/>
          <a:ln>
            <a:noFill/>
          </a:ln>
        </p:spPr>
        <p:txBody>
          <a:bodyPr lIns="91413" tIns="45694" rIns="91413" bIns="45694" anchor="t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r>
              <a:rPr lang="it-IT" sz="1800" dirty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 ottobre e novembre 2019 </a:t>
            </a:r>
            <a:r>
              <a:rPr lang="it-IT" sz="1800" b="1" dirty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il Giappone ospiterà la Coppa del mondo di Rugby </a:t>
            </a:r>
            <a:r>
              <a:rPr lang="it-IT" sz="1800" dirty="0" smtClean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per </a:t>
            </a:r>
            <a:r>
              <a:rPr lang="it-IT" sz="1800" dirty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cui la nazionale italiana si è qualificata</a:t>
            </a:r>
            <a:endParaRPr lang="en-US" sz="1800" dirty="0">
              <a:solidFill>
                <a:schemeClr val="bg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endParaRPr lang="en-US" sz="1600" dirty="0">
              <a:solidFill>
                <a:schemeClr val="bg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endParaRPr lang="it-IT" sz="1600" dirty="0">
              <a:solidFill>
                <a:srgbClr val="000000"/>
              </a:solidFill>
              <a:latin typeface=".Hiragino Kaku Gothic Interfac" panose="020B0604020202020204" pitchFamily="34" charset="-128"/>
              <a:ea typeface=".Hiragino Kaku Gothic Interfac" panose="020B0604020202020204" pitchFamily="34" charset="-128"/>
            </a:endParaRP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La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Coppa del Mondo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è un evento di portata internazionale, sia per l’interesse suscitato nel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pubblico sia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per la partecipazione prevista.</a:t>
            </a:r>
          </a:p>
          <a:p>
            <a:pPr marL="503931" lvl="1" indent="0">
              <a:spcBef>
                <a:spcPts val="0"/>
              </a:spcBef>
              <a:buClr>
                <a:schemeClr val="tx1"/>
              </a:buClr>
              <a:buNone/>
            </a:pPr>
            <a:endParaRPr lang="it-IT" sz="1400" dirty="0">
              <a:solidFill>
                <a:srgbClr val="000000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r>
              <a:rPr lang="it-IT" sz="1600" dirty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La Coppa del Mondo del 2019 avrà luogo in Asia, in particolare in </a:t>
            </a:r>
            <a:r>
              <a:rPr lang="it-IT" sz="1600" dirty="0" smtClean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Giappone e </a:t>
            </a:r>
            <a:r>
              <a:rPr lang="it-IT" sz="1600" dirty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sarà un </a:t>
            </a:r>
            <a:r>
              <a:rPr lang="it-IT" sz="1600" dirty="0" smtClean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evento </a:t>
            </a:r>
            <a:r>
              <a:rPr lang="it-IT" sz="1600" dirty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di fondamentale importanza, preludio dei Giochi Olimpici del 2020.</a:t>
            </a: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endParaRPr lang="it-IT" sz="1600" dirty="0">
              <a:solidFill>
                <a:srgbClr val="000000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r>
              <a:rPr lang="it-IT" sz="1600" dirty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L’Italia fa parte del Girone B insieme a </a:t>
            </a:r>
            <a:r>
              <a:rPr lang="it-IT" sz="1600" dirty="0" smtClean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Canada, Namibia, Nuova Zelanda e </a:t>
            </a:r>
            <a:r>
              <a:rPr lang="it-IT" sz="1600" dirty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Sud </a:t>
            </a:r>
            <a:r>
              <a:rPr lang="it-IT" sz="1600" dirty="0" smtClean="0">
                <a:solidFill>
                  <a:srgbClr val="000000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Africa.</a:t>
            </a: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endParaRPr lang="it-IT" sz="1600" dirty="0" smtClean="0">
              <a:solidFill>
                <a:srgbClr val="000000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342857" indent="-342857">
              <a:spcBef>
                <a:spcPts val="0"/>
              </a:spcBef>
              <a:buClr>
                <a:schemeClr val="tx1"/>
              </a:buClr>
            </a:pPr>
            <a:endParaRPr lang="it-IT" sz="1600" dirty="0">
              <a:solidFill>
                <a:srgbClr val="000000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2</a:t>
            </a:fld>
            <a:endParaRPr lang="it-IT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884904" y="479892"/>
            <a:ext cx="8930144" cy="909172"/>
          </a:xfrm>
          <a:prstGeom prst="rect">
            <a:avLst/>
          </a:prstGeom>
          <a:noFill/>
          <a:ln>
            <a:noFill/>
          </a:ln>
        </p:spPr>
        <p:txBody>
          <a:bodyPr lIns="91413" tIns="45694" rIns="91413" bIns="45694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rgbClr val="C00000"/>
              </a:buClr>
              <a:buSzPct val="25000"/>
            </a:pPr>
            <a:r>
              <a:rPr lang="it-IT" sz="4400" dirty="0">
                <a:latin typeface="DIN 2014 Demi" panose="020B0604020202020204" pitchFamily="34" charset="0"/>
                <a:ea typeface="DIN 2014 Demi" panose="020B0604020202020204" pitchFamily="34" charset="0"/>
              </a:rPr>
              <a:t>COPPA DEL MONDO DI </a:t>
            </a:r>
            <a:r>
              <a:rPr lang="it-IT" sz="4400" dirty="0" smtClean="0">
                <a:latin typeface="DIN 2014 Demi" panose="020B0604020202020204" pitchFamily="34" charset="0"/>
                <a:ea typeface="DIN 2014 Demi" panose="020B0604020202020204" pitchFamily="34" charset="0"/>
              </a:rPr>
              <a:t>RUGBY</a:t>
            </a:r>
            <a:endParaRPr lang="it-IT" sz="4400" dirty="0">
              <a:latin typeface="DIN 2014 Demi" panose="020B0604020202020204" pitchFamily="34" charset="0"/>
              <a:ea typeface="DIN 2014 Demi" panose="020B0604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ADA3F071-8966-4A10-98ED-1F1C45C6BF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510110" y="6498530"/>
            <a:ext cx="1962403" cy="5804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BABD842-A27E-411A-927E-3C9DE5D8C5A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6237" y="6190982"/>
            <a:ext cx="10953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3</a:t>
            </a:fld>
            <a:endParaRPr lang="it-IT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302761" y="6255464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64" y="560516"/>
            <a:ext cx="3274601" cy="2428962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331268" y="4112022"/>
            <a:ext cx="80092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it-IT" altLang="ja-JP" sz="1600" dirty="0">
                <a:latin typeface="DIN 2014" panose="020B0504020202020204" pitchFamily="34" charset="0"/>
                <a:ea typeface="DIN 2014" panose="020B0504020202020204" pitchFamily="34" charset="0"/>
              </a:rPr>
              <a:t>Italia, amore mio! è il più grande festival italiano in Giappone, organizzato dalla Camera </a:t>
            </a:r>
            <a:r>
              <a:rPr kumimoji="1" lang="it-IT" altLang="ja-JP" sz="1600" dirty="0" smtClean="0">
                <a:latin typeface="DIN 2014" panose="020B0504020202020204" pitchFamily="34" charset="0"/>
                <a:ea typeface="DIN 2014" panose="020B0504020202020204" pitchFamily="34" charset="0"/>
              </a:rPr>
              <a:t>di </a:t>
            </a:r>
            <a:r>
              <a:rPr kumimoji="1" lang="it-IT" altLang="ja-JP" sz="1600" dirty="0">
                <a:latin typeface="DIN 2014" panose="020B0504020202020204" pitchFamily="34" charset="0"/>
                <a:ea typeface="DIN 2014" panose="020B0504020202020204" pitchFamily="34" charset="0"/>
              </a:rPr>
              <a:t>Commercio Italiana in </a:t>
            </a:r>
            <a:r>
              <a:rPr kumimoji="1" lang="it-IT" altLang="ja-JP" sz="1600" dirty="0" smtClean="0">
                <a:latin typeface="DIN 2014" panose="020B0504020202020204" pitchFamily="34" charset="0"/>
                <a:ea typeface="DIN 2014" panose="020B0504020202020204" pitchFamily="34" charset="0"/>
              </a:rPr>
              <a:t>Giappone </a:t>
            </a:r>
            <a:r>
              <a:rPr kumimoji="1" lang="it-IT" altLang="ja-JP" sz="1600" dirty="0">
                <a:latin typeface="DIN 2014" panose="020B0504020202020204" pitchFamily="34" charset="0"/>
                <a:ea typeface="DIN 2014" panose="020B0504020202020204" pitchFamily="34" charset="0"/>
              </a:rPr>
              <a:t>dal 2016, con più di 60 brand presenti, oltre 50,000 visitatori in due </a:t>
            </a:r>
            <a:r>
              <a:rPr kumimoji="1" lang="it-IT" altLang="ja-JP" sz="1600" dirty="0" smtClean="0">
                <a:latin typeface="DIN 2014" panose="020B0504020202020204" pitchFamily="34" charset="0"/>
                <a:ea typeface="DIN 2014" panose="020B0504020202020204" pitchFamily="34" charset="0"/>
              </a:rPr>
              <a:t>giorni </a:t>
            </a:r>
            <a:r>
              <a:rPr kumimoji="1" lang="it-IT" altLang="ja-JP" sz="1600" dirty="0">
                <a:latin typeface="DIN 2014" panose="020B0504020202020204" pitchFamily="34" charset="0"/>
                <a:ea typeface="DIN 2014" panose="020B0504020202020204" pitchFamily="34" charset="0"/>
              </a:rPr>
              <a:t>e un calendario ricco di </a:t>
            </a:r>
            <a:r>
              <a:rPr kumimoji="1" lang="it-IT" altLang="ja-JP" sz="1600" dirty="0" smtClean="0">
                <a:latin typeface="DIN 2014" panose="020B0504020202020204" pitchFamily="34" charset="0"/>
                <a:ea typeface="DIN 2014" panose="020B0504020202020204" pitchFamily="34" charset="0"/>
              </a:rPr>
              <a:t>eventi.</a:t>
            </a:r>
          </a:p>
          <a:p>
            <a:pPr algn="ctr"/>
            <a:r>
              <a:rPr kumimoji="1" lang="it-IT" altLang="ja-JP" sz="1600" dirty="0" smtClean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kumimoji="1" lang="it-IT" altLang="ja-JP" sz="1600" dirty="0">
                <a:latin typeface="DIN 2014" panose="020B0504020202020204" pitchFamily="34" charset="0"/>
                <a:ea typeface="DIN 2014" panose="020B0504020202020204" pitchFamily="34" charset="0"/>
              </a:rPr>
              <a:t>(</a:t>
            </a:r>
            <a:r>
              <a:rPr kumimoji="1" lang="en-US" altLang="ja-JP" sz="1600" dirty="0">
                <a:latin typeface="DIN 2014" panose="020B0504020202020204" pitchFamily="34" charset="0"/>
                <a:ea typeface="DIN 2014" panose="020B0504020202020204" pitchFamily="34" charset="0"/>
                <a:hlinkClick r:id="rId4"/>
              </a:rPr>
              <a:t>www.italia-amore-mio.com</a:t>
            </a:r>
            <a:r>
              <a:rPr kumimoji="1" lang="en-US" altLang="ja-JP" sz="1600" dirty="0" smtClean="0">
                <a:latin typeface="DIN 2014" panose="020B0504020202020204" pitchFamily="34" charset="0"/>
                <a:ea typeface="DIN 2014" panose="020B0504020202020204" pitchFamily="34" charset="0"/>
              </a:rPr>
              <a:t>)</a:t>
            </a:r>
            <a:endParaRPr kumimoji="1" lang="it-IT" altLang="ja-JP" sz="1600" dirty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algn="ctr"/>
            <a:endParaRPr kumimoji="1" lang="en-US" altLang="ja-JP" sz="16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862800" y="1339383"/>
            <a:ext cx="2966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it-IT" altLang="ja-JP" sz="3200" i="1" kern="1200" dirty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featuring</a:t>
            </a:r>
            <a:endParaRPr lang="ja-JP" altLang="en-US" sz="3200" i="1" dirty="0">
              <a:solidFill>
                <a:schemeClr val="bg1"/>
              </a:solidFill>
              <a:latin typeface="DIN 2014" panose="020B050402020202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22" y="509790"/>
            <a:ext cx="2958112" cy="282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18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idx="1"/>
          </p:nvPr>
        </p:nvSpPr>
        <p:spPr>
          <a:xfrm>
            <a:off x="769712" y="1545180"/>
            <a:ext cx="9122262" cy="2798029"/>
          </a:xfrm>
          <a:prstGeom prst="rect">
            <a:avLst/>
          </a:prstGeom>
          <a:noFill/>
          <a:ln>
            <a:noFill/>
          </a:ln>
        </p:spPr>
        <p:txBody>
          <a:bodyPr lIns="91413" tIns="45694" rIns="91413" bIns="45694" anchor="t" anchorCtr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U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n’autentica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piazza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italiana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nel cuore della città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di Osaka per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l’esposizione e promozione dei più importanti marchi e prodotti </a:t>
            </a:r>
            <a:r>
              <a:rPr lang="it-IT" sz="1600" b="1" i="1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M</a:t>
            </a:r>
            <a:r>
              <a:rPr lang="it-IT" sz="1600" b="1" i="1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ade </a:t>
            </a:r>
            <a:r>
              <a:rPr lang="it-IT" sz="1600" b="1" i="1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in </a:t>
            </a:r>
            <a:r>
              <a:rPr lang="it-IT" sz="1600" b="1" i="1" dirty="0" err="1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Italy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.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 visitatori potranno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degustare ed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acquistare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direttamente agli stand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prodotti per sperimentare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appieno il modo di vivere italiano. Verrà inoltre istituita una zona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di ristorazione di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alto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livello dove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chef rinomati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cucineranno piatti italiani. E’ prevista la fornitura con prodotti delle aziende di Confagricoltura.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SzPct val="100000"/>
              <a:buNone/>
            </a:pP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Le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attività previste includono conferenze stampa, trasmissioni live, interviste, incontri con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gli atleti </a:t>
            </a:r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SzPct val="100000"/>
              <a:buNone/>
            </a:pP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e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 testimonial, show cooking, promozione, esposizione </a:t>
            </a:r>
            <a:r>
              <a:rPr lang="it-IT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e vendita diretta di prodotti, aperitivi e </a:t>
            </a:r>
            <a:r>
              <a:rPr lang="it-IT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cocktail.</a:t>
            </a:r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4</a:t>
            </a:fld>
            <a:endParaRPr lang="it-IT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728308" y="0"/>
            <a:ext cx="6776391" cy="2018456"/>
          </a:xfrm>
          <a:prstGeom prst="rect">
            <a:avLst/>
          </a:prstGeom>
          <a:noFill/>
          <a:ln>
            <a:noFill/>
          </a:ln>
        </p:spPr>
        <p:txBody>
          <a:bodyPr lIns="91413" tIns="45694" rIns="91413" bIns="45694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rgbClr val="C00000"/>
              </a:buClr>
              <a:buSzPct val="25000"/>
            </a:pPr>
            <a:r>
              <a:rPr lang="it-IT" sz="6500" dirty="0">
                <a:latin typeface="DIN 2014 Demi" panose="020B0604020202020204" pitchFamily="34" charset="0"/>
                <a:ea typeface="DIN 2014 Demi" panose="020B0604020202020204" pitchFamily="34" charset="0"/>
              </a:rPr>
              <a:t>PIAZZA ITALIA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302761" y="6255464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9DA486C-1469-4C86-BAD5-645E8FD022FB}"/>
              </a:ext>
            </a:extLst>
          </p:cNvPr>
          <p:cNvGrpSpPr/>
          <p:nvPr/>
        </p:nvGrpSpPr>
        <p:grpSpPr>
          <a:xfrm>
            <a:off x="1728308" y="4407012"/>
            <a:ext cx="6740587" cy="1876949"/>
            <a:chOff x="-321784" y="5051229"/>
            <a:chExt cx="6740587" cy="1876949"/>
          </a:xfrm>
        </p:grpSpPr>
        <p:pic>
          <p:nvPicPr>
            <p:cNvPr id="11" name="Shape 157"/>
            <p:cNvPicPr preferRelativeResize="0"/>
            <p:nvPr/>
          </p:nvPicPr>
          <p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321784" y="5053729"/>
              <a:ext cx="3112392" cy="187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Shape 17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39994" y="5051229"/>
              <a:ext cx="3478809" cy="18719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5</a:t>
            </a:fld>
            <a:endParaRPr lang="it-IT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Shape 93"/>
          <p:cNvSpPr txBox="1">
            <a:spLocks/>
          </p:cNvSpPr>
          <p:nvPr/>
        </p:nvSpPr>
        <p:spPr>
          <a:xfrm>
            <a:off x="1187069" y="267545"/>
            <a:ext cx="8394426" cy="2032378"/>
          </a:xfrm>
          <a:prstGeom prst="rect">
            <a:avLst/>
          </a:prstGeom>
          <a:noFill/>
          <a:ln>
            <a:noFill/>
          </a:ln>
        </p:spPr>
        <p:txBody>
          <a:bodyPr lIns="91413" tIns="45694" rIns="91413" bIns="4569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Quattrocento Sans"/>
              <a:buNone/>
              <a:defRPr sz="4850" b="0" i="0" u="none" strike="noStrike" cap="none">
                <a:solidFill>
                  <a:srgbClr val="C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pPr algn="ctr">
              <a:buSzPct val="25000"/>
            </a:pPr>
            <a:r>
              <a:rPr lang="it-IT" sz="4000" dirty="0" smtClean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rPr>
              <a:t>DOVE, QUANDO, COSA</a:t>
            </a:r>
            <a:endParaRPr lang="it-IT" sz="4000" dirty="0">
              <a:solidFill>
                <a:schemeClr val="bg1"/>
              </a:solidFill>
              <a:latin typeface="DIN 2014 Demi" panose="020B0604020202020204" pitchFamily="34" charset="0"/>
              <a:ea typeface="DIN 2014 Demi" panose="020B0604020202020204" pitchFamily="34" charset="0"/>
            </a:endParaRPr>
          </a:p>
        </p:txBody>
      </p:sp>
      <p:sp>
        <p:nvSpPr>
          <p:cNvPr id="20" name="CasellaDiTesto 4"/>
          <p:cNvSpPr txBox="1"/>
          <p:nvPr/>
        </p:nvSpPr>
        <p:spPr>
          <a:xfrm>
            <a:off x="5384282" y="2458783"/>
            <a:ext cx="5115551" cy="4176774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18 </a:t>
            </a:r>
            <a:r>
              <a:rPr lang="it-IT" b="1" dirty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- 23 </a:t>
            </a:r>
            <a:r>
              <a:rPr lang="it-IT" b="1" dirty="0" smtClean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settembre </a:t>
            </a:r>
            <a:r>
              <a:rPr lang="it-IT" b="1" dirty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2019</a:t>
            </a:r>
          </a:p>
          <a:p>
            <a:r>
              <a:rPr lang="it-IT" b="1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OSAKA</a:t>
            </a:r>
            <a:r>
              <a:rPr lang="it-IT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, Grand Front Osaka (</a:t>
            </a: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GFO)</a:t>
            </a:r>
          </a:p>
          <a:p>
            <a:r>
              <a:rPr lang="en-US" altLang="ja-JP" b="1" dirty="0" smtClean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PIAZZA </a:t>
            </a:r>
            <a:r>
              <a:rPr lang="en-US" altLang="ja-JP" b="1" dirty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ITALIA </a:t>
            </a:r>
            <a:endParaRPr lang="it-IT" dirty="0" smtClean="0">
              <a:solidFill>
                <a:srgbClr val="FF0000"/>
              </a:solidFill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Presenza in Piazza Italia con una zona dedicata (60 mq) + presenza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sul palco;</a:t>
            </a:r>
            <a:endParaRPr lang="it-IT" dirty="0">
              <a:solidFill>
                <a:schemeClr val="tx1"/>
              </a:solidFill>
              <a:latin typeface="DIN 2014 Demi"/>
              <a:ea typeface="DIN 2014" panose="020B0504020202020204" pitchFamily="34" charset="0"/>
              <a:cs typeface="Calibri"/>
              <a:sym typeface="Calibri"/>
            </a:endParaRP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</a:rPr>
              <a:t>Desk, tavolini e sedie, bicchieri, frigoriferi, adesivi decorativi sui desk,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</a:rPr>
              <a:t>roll-up,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assistente linguistico;</a:t>
            </a:r>
            <a:endParaRPr lang="it-IT" dirty="0">
              <a:solidFill>
                <a:schemeClr val="tx1"/>
              </a:solidFill>
              <a:latin typeface="DIN 2014 Demi"/>
              <a:ea typeface="DIN 2014" panose="020B0504020202020204" pitchFamily="34" charset="0"/>
              <a:cs typeface="Calibri"/>
              <a:sym typeface="Calibri"/>
            </a:endParaRP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Evento Tasting (un pomeriggio tra il 18, 19 o 20 settembre) con invito esclusivo di giornalisti ed operatori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specializzati in </a:t>
            </a:r>
            <a:r>
              <a:rPr lang="it-IT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agri-food presso un ristorante italiano di livello alto o uno spazio interno al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festival;</a:t>
            </a:r>
            <a:endParaRPr lang="it-IT" dirty="0">
              <a:solidFill>
                <a:schemeClr val="tx1"/>
              </a:solidFill>
              <a:latin typeface="DIN 2014 Demi"/>
              <a:ea typeface="DIN 2014" panose="020B0504020202020204" pitchFamily="34" charset="0"/>
              <a:cs typeface="Calibri"/>
              <a:sym typeface="Calibri"/>
            </a:endParaRP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Possibilità </a:t>
            </a:r>
            <a:r>
              <a:rPr lang="it-IT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di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degustazione </a:t>
            </a:r>
            <a:r>
              <a:rPr lang="it-IT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e di vendita 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diretta dei prodotti</a:t>
            </a: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Calibri"/>
                <a:sym typeface="Calibri"/>
              </a:rPr>
              <a:t>.</a:t>
            </a: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Arial" panose="020B0604020202020204" pitchFamily="34" charset="0"/>
                <a:sym typeface="Calibri"/>
              </a:rPr>
              <a:t>Invito alla cerimonia di benvenuto con la squadra di Rugby la sera del 18 settembre</a:t>
            </a: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r>
              <a:rPr lang="it-IT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  <a:cs typeface="Arial" panose="020B0604020202020204" pitchFamily="34" charset="0"/>
                <a:sym typeface="Calibri"/>
              </a:rPr>
              <a:t>Incontro con l’Ambasciatore in occasione dell’aperitivo serale del 21 settembre</a:t>
            </a:r>
          </a:p>
          <a:p>
            <a:pPr marL="342857" indent="-342857">
              <a:lnSpc>
                <a:spcPct val="114000"/>
              </a:lnSpc>
              <a:buClr>
                <a:schemeClr val="tx1"/>
              </a:buClr>
              <a:buSzPct val="100000"/>
              <a:buFont typeface="Arial"/>
              <a:buChar char="•"/>
            </a:pPr>
            <a:endParaRPr lang="it-IT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e 11"/>
          <p:cNvSpPr/>
          <p:nvPr/>
        </p:nvSpPr>
        <p:spPr>
          <a:xfrm>
            <a:off x="9034740" y="1639944"/>
            <a:ext cx="546755" cy="537328"/>
          </a:xfrm>
          <a:prstGeom prst="ellipse">
            <a:avLst/>
          </a:prstGeom>
          <a:solidFill>
            <a:srgbClr val="C00000"/>
          </a:solidFill>
          <a:ln w="82550" cmpd="thinThick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reccia in giù 5"/>
          <p:cNvSpPr/>
          <p:nvPr/>
        </p:nvSpPr>
        <p:spPr>
          <a:xfrm>
            <a:off x="4990693" y="2591949"/>
            <a:ext cx="480767" cy="429769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en-US"/>
          </a:p>
        </p:txBody>
      </p:sp>
      <p:sp>
        <p:nvSpPr>
          <p:cNvPr id="13" name="CasellaDiTesto 17"/>
          <p:cNvSpPr txBox="1"/>
          <p:nvPr/>
        </p:nvSpPr>
        <p:spPr>
          <a:xfrm>
            <a:off x="1324304" y="3563904"/>
            <a:ext cx="3698220" cy="5964700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1</a:t>
            </a:r>
            <a:r>
              <a:rPr lang="it-IT" b="1" dirty="0" smtClean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6 settembre 2019</a:t>
            </a:r>
            <a:endParaRPr lang="it-IT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it-IT" b="1" dirty="0" smtClean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TOKYO</a:t>
            </a:r>
            <a:r>
              <a:rPr lang="it-IT" dirty="0" smtClean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, ICCJ </a:t>
            </a:r>
            <a:r>
              <a:rPr lang="it-IT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</a:t>
            </a:r>
            <a:r>
              <a:rPr lang="it-IT" dirty="0" err="1" smtClean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vent</a:t>
            </a:r>
            <a:r>
              <a:rPr lang="it-IT" dirty="0" smtClean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Space</a:t>
            </a:r>
          </a:p>
          <a:p>
            <a:r>
              <a:rPr lang="en-US" altLang="ja-JP" b="1" dirty="0" smtClean="0">
                <a:solidFill>
                  <a:srgbClr val="FF0000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SEMINARIO e B2B </a:t>
            </a:r>
          </a:p>
          <a:p>
            <a:r>
              <a:rPr lang="it-IT" altLang="ja-JP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presso </a:t>
            </a:r>
            <a:r>
              <a:rPr lang="it-IT" altLang="ja-JP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 sede della Camera di Commercio Italiana in Giappone  a Tokyo con operatori trade &amp; </a:t>
            </a:r>
            <a:r>
              <a:rPr lang="it-IT" altLang="ja-JP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press giapponesi.</a:t>
            </a:r>
          </a:p>
          <a:p>
            <a:pPr>
              <a:lnSpc>
                <a:spcPct val="120000"/>
              </a:lnSpc>
            </a:pPr>
            <a:r>
              <a:rPr lang="it-IT" b="1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Mattina</a:t>
            </a:r>
            <a:r>
              <a:rPr lang="it-IT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: </a:t>
            </a:r>
            <a:endParaRPr lang="it-IT" dirty="0" smtClean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Conferenza Stampa in Ambasciata e ricevimento dell’Ambasciatore.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Breve presentazione </a:t>
            </a:r>
            <a:r>
              <a:rPr lang="it-IT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del mercato del vino in </a:t>
            </a: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Giappone.</a:t>
            </a:r>
            <a:endParaRPr lang="it-IT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it-IT" b="1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Pomeriggio</a:t>
            </a: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lang="it-IT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(ore 13-18): incontri </a:t>
            </a: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B2B</a:t>
            </a:r>
          </a:p>
          <a:p>
            <a:pPr>
              <a:lnSpc>
                <a:spcPct val="120000"/>
              </a:lnSpc>
            </a:pP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(</a:t>
            </a:r>
            <a:r>
              <a:rPr lang="it-IT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30-45 </a:t>
            </a:r>
            <a:r>
              <a:rPr lang="it-IT" dirty="0" err="1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min</a:t>
            </a:r>
            <a:r>
              <a:rPr lang="it-IT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/incontro, 30-40 </a:t>
            </a:r>
            <a:r>
              <a:rPr lang="it-IT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operatori).</a:t>
            </a:r>
          </a:p>
          <a:p>
            <a:pPr>
              <a:lnSpc>
                <a:spcPct val="120000"/>
              </a:lnSpc>
            </a:pPr>
            <a:r>
              <a:rPr lang="it-IT" u="sng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Inclusi</a:t>
            </a:r>
            <a:r>
              <a:rPr lang="it-IT" u="sng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: sala, interpreti in pool, bicchieri, sputacchiere, ghiaccio, assistenza </a:t>
            </a:r>
            <a:r>
              <a:rPr lang="it-IT" u="sng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ICCJ</a:t>
            </a:r>
          </a:p>
          <a:p>
            <a:pPr>
              <a:lnSpc>
                <a:spcPct val="120000"/>
              </a:lnSpc>
            </a:pPr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it-IT" sz="1600" dirty="0" smtClean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it-IT" sz="18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endParaRPr lang="it-IT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it-IT" sz="1600" b="1" dirty="0">
              <a:solidFill>
                <a:srgbClr val="FF0000"/>
              </a:solidFill>
              <a:latin typeface="Hiragino Kaku Gothic Std W8" panose="020B0800000000000000" pitchFamily="34" charset="-128"/>
              <a:ea typeface="Hiragino Kaku Gothic Std W8" panose="020B0800000000000000" pitchFamily="34" charset="-128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e 13"/>
          <p:cNvSpPr/>
          <p:nvPr/>
        </p:nvSpPr>
        <p:spPr>
          <a:xfrm>
            <a:off x="3691866" y="2875556"/>
            <a:ext cx="546755" cy="537328"/>
          </a:xfrm>
          <a:prstGeom prst="ellipse">
            <a:avLst/>
          </a:prstGeom>
          <a:solidFill>
            <a:srgbClr val="FFC000"/>
          </a:solidFill>
          <a:ln w="82550" cmpd="thinThick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4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266700" y="7188200"/>
            <a:ext cx="384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</a:t>
            </a:r>
            <a:endParaRPr kumimoji="1"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75" y="562469"/>
            <a:ext cx="4534319" cy="6395361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651065" y="652389"/>
            <a:ext cx="4680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rPr>
              <a:t>GRAND FRONT OSAKA </a:t>
            </a:r>
            <a:r>
              <a:rPr kumimoji="1" lang="en-US" altLang="ja-JP" sz="3600" dirty="0" smtClean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rPr>
              <a:t>(</a:t>
            </a:r>
            <a:r>
              <a:rPr kumimoji="1" lang="en-US" altLang="ja-JP" sz="3600" dirty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rPr>
              <a:t>GFO)</a:t>
            </a:r>
          </a:p>
          <a:p>
            <a:endParaRPr kumimoji="1" lang="it-IT" altLang="ja-JP" sz="1600" dirty="0" smtClean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r>
              <a:rPr kumimoji="1" lang="it-IT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Situato </a:t>
            </a:r>
            <a:r>
              <a:rPr kumimoji="1" lang="it-IT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tra la stazione JR di Osaka e la stazione </a:t>
            </a:r>
            <a:r>
              <a:rPr kumimoji="1" lang="it-IT" altLang="ja-JP" sz="1600" dirty="0" err="1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Hankyu</a:t>
            </a:r>
            <a:r>
              <a:rPr kumimoji="1" lang="it-IT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 di </a:t>
            </a:r>
            <a:r>
              <a:rPr kumimoji="1" lang="it-IT" altLang="ja-JP" sz="1600" dirty="0" err="1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Umeda</a:t>
            </a:r>
            <a:r>
              <a:rPr kumimoji="1" lang="it-IT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 è </a:t>
            </a:r>
            <a:r>
              <a:rPr kumimoji="1" lang="it-IT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il </a:t>
            </a:r>
            <a:r>
              <a:rPr kumimoji="1" lang="it-IT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principale polo commerciale </a:t>
            </a:r>
            <a:r>
              <a:rPr kumimoji="1" lang="it-IT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della città. </a:t>
            </a:r>
            <a:endParaRPr kumimoji="1" lang="en-US" altLang="ja-JP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r>
              <a:rPr kumimoji="1" lang="en-US" altLang="ja-JP" sz="1600" b="1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Affluenza </a:t>
            </a:r>
            <a:r>
              <a:rPr kumimoji="1" lang="en-US" altLang="ja-JP" sz="1600" b="1" dirty="0" err="1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giornaliera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: </a:t>
            </a:r>
            <a:r>
              <a:rPr kumimoji="1" lang="en-US" altLang="ja-JP" sz="1600" b="1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30.000 </a:t>
            </a:r>
            <a:r>
              <a:rPr kumimoji="1" lang="en-US" altLang="ja-JP" sz="1600" b="1" dirty="0" err="1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visitatori</a:t>
            </a:r>
            <a:endParaRPr kumimoji="1" lang="en-US" altLang="ja-JP" sz="1600" b="1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endParaRPr kumimoji="1" lang="en-US" altLang="ja-JP" dirty="0">
              <a:solidFill>
                <a:schemeClr val="tx1"/>
              </a:solidFill>
            </a:endParaRPr>
          </a:p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" name="直線コネクタ 2"/>
          <p:cNvCxnSpPr/>
          <p:nvPr/>
        </p:nvCxnSpPr>
        <p:spPr>
          <a:xfrm flipV="1">
            <a:off x="4987675" y="4379731"/>
            <a:ext cx="2400300" cy="876300"/>
          </a:xfrm>
          <a:prstGeom prst="line">
            <a:avLst/>
          </a:prstGeom>
          <a:ln>
            <a:solidFill>
              <a:srgbClr val="C6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V="1">
            <a:off x="4466975" y="4011431"/>
            <a:ext cx="3073400" cy="762000"/>
          </a:xfrm>
          <a:prstGeom prst="line">
            <a:avLst/>
          </a:prstGeom>
          <a:ln>
            <a:solidFill>
              <a:srgbClr val="C6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3859424" y="5226734"/>
            <a:ext cx="1725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1 Piazza Italia</a:t>
            </a:r>
          </a:p>
          <a:p>
            <a:pPr algn="ctr"/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(</a:t>
            </a:r>
            <a:r>
              <a:rPr kumimoji="1" lang="en-US" altLang="ja-JP" sz="1800" dirty="0" err="1">
                <a:latin typeface="DIN 2014" panose="020B0504020202020204" pitchFamily="34" charset="0"/>
                <a:ea typeface="DIN 2014" panose="020B0504020202020204" pitchFamily="34" charset="0"/>
              </a:rPr>
              <a:t>Umekita</a:t>
            </a:r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 Plaza)</a:t>
            </a:r>
            <a:endParaRPr kumimoji="1" lang="ja-JP" altLang="en-US" sz="1800" dirty="0">
              <a:latin typeface="DIN 2014" panose="020B05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56756" y="4611837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2 (</a:t>
            </a:r>
            <a:r>
              <a:rPr kumimoji="1" lang="en-US" altLang="ja-JP" sz="1800" dirty="0" err="1">
                <a:latin typeface="DIN 2014" panose="020B0504020202020204" pitchFamily="34" charset="0"/>
                <a:ea typeface="DIN 2014" panose="020B0504020202020204" pitchFamily="34" charset="0"/>
              </a:rPr>
              <a:t>Umekita</a:t>
            </a:r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 Ship Hall)</a:t>
            </a:r>
            <a:endParaRPr kumimoji="1" lang="ja-JP" altLang="en-US" sz="1800" dirty="0">
              <a:latin typeface="DIN 2014" panose="020B0504020202020204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7991" y="6079135"/>
            <a:ext cx="66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(TBC)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8777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/>
        </p:nvSpPr>
        <p:spPr>
          <a:xfrm>
            <a:off x="254000" y="7213600"/>
            <a:ext cx="384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23</a:t>
            </a:r>
            <a:endParaRPr kumimoji="1" lang="ja-JP" alt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6D17FC5-D3C2-4F7A-81E6-F59C4BD0ECD8}"/>
              </a:ext>
            </a:extLst>
          </p:cNvPr>
          <p:cNvGrpSpPr/>
          <p:nvPr/>
        </p:nvGrpSpPr>
        <p:grpSpPr>
          <a:xfrm>
            <a:off x="984903" y="2367884"/>
            <a:ext cx="9434556" cy="4965821"/>
            <a:chOff x="456583" y="1316340"/>
            <a:chExt cx="9434556" cy="4965821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583" y="1316340"/>
              <a:ext cx="5321300" cy="2213284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2332" y="3529624"/>
              <a:ext cx="4128807" cy="2752537"/>
            </a:xfrm>
            <a:prstGeom prst="rect">
              <a:avLst/>
            </a:prstGeom>
          </p:spPr>
        </p:pic>
      </p:grpSp>
      <p:sp>
        <p:nvSpPr>
          <p:cNvPr id="14" name="テキスト ボックス 13"/>
          <p:cNvSpPr txBox="1"/>
          <p:nvPr/>
        </p:nvSpPr>
        <p:spPr>
          <a:xfrm>
            <a:off x="6768783" y="2593337"/>
            <a:ext cx="29743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it-IT" altLang="ja-JP" sz="1800" dirty="0" smtClean="0">
                <a:latin typeface="DIN 2014" panose="020B0504020202020204" pitchFamily="34" charset="0"/>
                <a:ea typeface="DIN 2014" panose="020B0504020202020204" pitchFamily="34" charset="0"/>
              </a:rPr>
              <a:t>Media Center</a:t>
            </a:r>
            <a:endParaRPr kumimoji="1" lang="en-US" altLang="ja-JP" sz="1800" dirty="0" smtClean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800" dirty="0" err="1" smtClean="0">
                <a:latin typeface="DIN 2014" panose="020B0504020202020204" pitchFamily="34" charset="0"/>
                <a:ea typeface="DIN 2014" panose="020B0504020202020204" pitchFamily="34" charset="0"/>
              </a:rPr>
              <a:t>Ricevimenti</a:t>
            </a:r>
            <a:r>
              <a:rPr kumimoji="1" lang="en-US" altLang="ja-JP" sz="1800" dirty="0" smtClean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kumimoji="1" lang="en-US" altLang="ja-JP" sz="1800" dirty="0" err="1" smtClean="0">
                <a:latin typeface="DIN 2014" panose="020B0504020202020204" pitchFamily="34" charset="0"/>
                <a:ea typeface="DIN 2014" panose="020B0504020202020204" pitchFamily="34" charset="0"/>
              </a:rPr>
              <a:t>privati</a:t>
            </a:r>
            <a:endParaRPr kumimoji="1" lang="en-US" altLang="ja-JP" sz="1800" dirty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800" dirty="0" err="1" smtClean="0">
                <a:latin typeface="DIN 2014" panose="020B0504020202020204" pitchFamily="34" charset="0"/>
                <a:ea typeface="DIN 2014" panose="020B0504020202020204" pitchFamily="34" charset="0"/>
              </a:rPr>
              <a:t>Esposizione</a:t>
            </a:r>
            <a:r>
              <a:rPr kumimoji="1" lang="en-US" altLang="ja-JP" sz="1800" dirty="0" smtClean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kumimoji="1" lang="en-US" altLang="ja-JP" sz="1800" dirty="0" err="1" smtClean="0">
                <a:latin typeface="DIN 2014" panose="020B0504020202020204" pitchFamily="34" charset="0"/>
                <a:ea typeface="DIN 2014" panose="020B0504020202020204" pitchFamily="34" charset="0"/>
              </a:rPr>
              <a:t>prodotti</a:t>
            </a:r>
            <a:endParaRPr kumimoji="1" lang="en-US" altLang="ja-JP" sz="1800" dirty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Concerti &amp; </a:t>
            </a:r>
            <a:r>
              <a:rPr kumimoji="1" lang="en-US" altLang="ja-JP" sz="1800" dirty="0" err="1">
                <a:latin typeface="DIN 2014" panose="020B0504020202020204" pitchFamily="34" charset="0"/>
                <a:ea typeface="DIN 2014" panose="020B0504020202020204" pitchFamily="34" charset="0"/>
              </a:rPr>
              <a:t>E</a:t>
            </a:r>
            <a:r>
              <a:rPr kumimoji="1" lang="en-US" altLang="ja-JP" sz="1800" dirty="0" err="1" smtClean="0">
                <a:latin typeface="DIN 2014" panose="020B0504020202020204" pitchFamily="34" charset="0"/>
                <a:ea typeface="DIN 2014" panose="020B0504020202020204" pitchFamily="34" charset="0"/>
              </a:rPr>
              <a:t>sibizioni</a:t>
            </a:r>
            <a:endParaRPr kumimoji="1" lang="en-US" altLang="ja-JP" sz="1800" dirty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800" dirty="0">
                <a:latin typeface="DIN 2014" panose="020B0504020202020204" pitchFamily="34" charset="0"/>
                <a:ea typeface="DIN 2014" panose="020B0504020202020204" pitchFamily="34" charset="0"/>
              </a:rPr>
              <a:t>Eventi S</a:t>
            </a:r>
            <a:r>
              <a:rPr kumimoji="1" lang="en-US" altLang="ja-JP" sz="1800" dirty="0" smtClean="0">
                <a:latin typeface="DIN 2014" panose="020B0504020202020204" pitchFamily="34" charset="0"/>
                <a:ea typeface="DIN 2014" panose="020B0504020202020204" pitchFamily="34" charset="0"/>
              </a:rPr>
              <a:t>tampa</a:t>
            </a:r>
            <a:endParaRPr kumimoji="1" lang="en-US" altLang="ja-JP" sz="1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8" name="テキスト ボックス 5">
            <a:extLst>
              <a:ext uri="{FF2B5EF4-FFF2-40B4-BE49-F238E27FC236}">
                <a16:creationId xmlns:a16="http://schemas.microsoft.com/office/drawing/2014/main" xmlns="" id="{2BFFB41B-D3FC-41EE-8CC1-70630701CEDF}"/>
              </a:ext>
            </a:extLst>
          </p:cNvPr>
          <p:cNvSpPr txBox="1"/>
          <p:nvPr/>
        </p:nvSpPr>
        <p:spPr>
          <a:xfrm>
            <a:off x="984903" y="478333"/>
            <a:ext cx="6848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ja-JP" sz="4800" dirty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rPr>
              <a:t>PIAZZA ITALIA</a:t>
            </a:r>
          </a:p>
          <a:p>
            <a:r>
              <a:rPr lang="it-IT" altLang="ja-JP" sz="2400" dirty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UMEKITA </a:t>
            </a:r>
            <a:r>
              <a:rPr lang="en-GB" altLang="ja-JP" sz="2400" dirty="0">
                <a:solidFill>
                  <a:schemeClr val="bg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SHIP HALL</a:t>
            </a:r>
            <a:r>
              <a:rPr kumimoji="1" lang="en-US" altLang="ja-JP" sz="16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kumimoji="1" lang="en-US" altLang="ja-JP" sz="1600" i="1" dirty="0">
                <a:latin typeface="DIN 2014" panose="020B0504020202020204" pitchFamily="34" charset="0"/>
                <a:ea typeface="DIN 2014" panose="020B0504020202020204" pitchFamily="34" charset="0"/>
                <a:cs typeface="Calibri"/>
              </a:rPr>
              <a:t>             </a:t>
            </a:r>
          </a:p>
          <a:p>
            <a:endParaRPr kumimoji="1" lang="en-US" altLang="ja-JP" sz="1600" dirty="0" smtClean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r>
              <a:rPr kumimoji="1" lang="en-US" altLang="ja-JP" sz="1600" dirty="0" err="1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Elegante</a:t>
            </a:r>
            <a:r>
              <a:rPr kumimoji="1" lang="en-US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r>
              <a:rPr kumimoji="1" lang="en-US" altLang="ja-JP" sz="1600" i="1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Open Space 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al </a:t>
            </a:r>
            <a:r>
              <a:rPr kumimoji="1" lang="en-US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secondo 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piano con </a:t>
            </a:r>
            <a:r>
              <a:rPr kumimoji="1" lang="en-US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vista </a:t>
            </a:r>
            <a:r>
              <a:rPr kumimoji="1" lang="en-US" altLang="ja-JP" sz="1600" dirty="0" err="1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su</a:t>
            </a:r>
            <a:r>
              <a:rPr kumimoji="1" lang="en-US" altLang="ja-JP" sz="1600" dirty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 Piazza 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" panose="020B0504020202020204" pitchFamily="34" charset="0"/>
                <a:ea typeface="DIN 2014" panose="020B0504020202020204" pitchFamily="34" charset="0"/>
              </a:rPr>
              <a:t>Italia</a:t>
            </a:r>
            <a:endParaRPr kumimoji="1" lang="en-US" altLang="ja-JP" sz="1600" dirty="0">
              <a:solidFill>
                <a:schemeClr val="tx1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endParaRPr kumimoji="1" lang="en-US" altLang="ja-JP" sz="1600" dirty="0">
              <a:solidFill>
                <a:srgbClr val="7F7F7F"/>
              </a:solidFill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2050" name="Picture 2" descr="Risultati immagini per umekita ship hall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4903" y="4581168"/>
            <a:ext cx="5321300" cy="275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7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8</a:t>
            </a:fld>
            <a:endParaRPr lang="it-IT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45097" y="1272620"/>
            <a:ext cx="6174557" cy="307766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endParaRPr lang="en-US" dirty="0">
              <a:latin typeface="+mn-lt"/>
            </a:endParaRPr>
          </a:p>
        </p:txBody>
      </p:sp>
      <p:sp>
        <p:nvSpPr>
          <p:cNvPr id="8" name="テキスト ボックス 12">
            <a:extLst>
              <a:ext uri="{FF2B5EF4-FFF2-40B4-BE49-F238E27FC236}">
                <a16:creationId xmlns:a16="http://schemas.microsoft.com/office/drawing/2014/main" xmlns="" id="{EDAF23F2-F86D-4ED0-AA7F-7BC392FFD819}"/>
              </a:ext>
            </a:extLst>
          </p:cNvPr>
          <p:cNvSpPr txBox="1"/>
          <p:nvPr/>
        </p:nvSpPr>
        <p:spPr>
          <a:xfrm>
            <a:off x="245097" y="588875"/>
            <a:ext cx="10158742" cy="707876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kumimoji="1" lang="en-US" altLang="ja-JP" sz="4000" dirty="0" smtClean="0">
                <a:solidFill>
                  <a:srgbClr val="FFFFFF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WORKSHOP</a:t>
            </a:r>
            <a:endParaRPr kumimoji="1" lang="en-US" altLang="ja-JP" sz="4000" dirty="0">
              <a:solidFill>
                <a:srgbClr val="FFFFFF"/>
              </a:solidFill>
              <a:latin typeface="DIN 2014 Bold" panose="020B0704020202020204" pitchFamily="34" charset="0"/>
              <a:ea typeface="DIN 2014 Bold" panose="020B0704020202020204" pitchFamily="34" charset="0"/>
              <a:cs typeface="Brush Script MT Italic"/>
            </a:endParaRPr>
          </a:p>
        </p:txBody>
      </p:sp>
      <p:sp>
        <p:nvSpPr>
          <p:cNvPr id="10" name="テキスト ボックス 12">
            <a:extLst>
              <a:ext uri="{FF2B5EF4-FFF2-40B4-BE49-F238E27FC236}">
                <a16:creationId xmlns:a16="http://schemas.microsoft.com/office/drawing/2014/main" xmlns="" id="{F20497CA-2899-4A95-8FD3-134918CA0C2B}"/>
              </a:ext>
            </a:extLst>
          </p:cNvPr>
          <p:cNvSpPr txBox="1"/>
          <p:nvPr/>
        </p:nvSpPr>
        <p:spPr>
          <a:xfrm>
            <a:off x="354994" y="1470579"/>
            <a:ext cx="6150378" cy="3477865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endParaRPr kumimoji="1" lang="it-IT" altLang="ja-JP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 2014" panose="020B0504020202020204" pitchFamily="34" charset="0"/>
              <a:ea typeface="DIN 2014 Bold" panose="020B0704020202020204" pitchFamily="34" charset="0"/>
              <a:cs typeface="Brush Script MT Italic"/>
            </a:endParaRPr>
          </a:p>
          <a:p>
            <a:endParaRPr kumimoji="1" lang="it-IT" altLang="ja-JP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 2014" panose="020B0504020202020204" pitchFamily="34" charset="0"/>
              <a:ea typeface="DIN 2014 Bold" panose="020B0704020202020204" pitchFamily="34" charset="0"/>
              <a:cs typeface="Brush Script MT Italic"/>
            </a:endParaRPr>
          </a:p>
          <a:p>
            <a:r>
              <a:rPr kumimoji="1" lang="it-IT" altLang="ja-JP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2014" panose="020B0504020202020204" pitchFamily="34" charset="0"/>
                <a:ea typeface="DIN 2014 Bold" panose="020B0704020202020204" pitchFamily="34" charset="0"/>
                <a:cs typeface="Brush Script MT Italic"/>
              </a:rPr>
              <a:t>E’ in fase di organizzazione tra il18, 19 e 20 settembre 2019 un workshop /una conferenza stampa con operatori del vino e del food.</a:t>
            </a:r>
          </a:p>
          <a:p>
            <a:pPr lvl="2"/>
            <a:endParaRPr kumimoji="1" lang="it-IT" altLang="ja-JP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 2014" panose="020B0504020202020204" pitchFamily="34" charset="0"/>
              <a:ea typeface="DIN 2014 Bold" panose="020B0704020202020204" pitchFamily="34" charset="0"/>
              <a:cs typeface="Brush Script MT Italic"/>
            </a:endParaRPr>
          </a:p>
          <a:p>
            <a:pPr lvl="2"/>
            <a:r>
              <a:rPr kumimoji="1" lang="it-IT" altLang="ja-JP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2014" panose="020B0504020202020204" pitchFamily="34" charset="0"/>
                <a:ea typeface="DIN 2014 Bold" panose="020B0704020202020204" pitchFamily="34" charset="0"/>
                <a:cs typeface="Brush Script MT Italic"/>
              </a:rPr>
              <a:t>L’idea è abbinare alla conferenza/al workshop una degustazione di prodotti tipici e la proiezione di un video promozionale dell’Italia in collaborazione con le radio e TV locali per garantire la copertura mediatica dell’evento.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372" y="1470579"/>
            <a:ext cx="3732137" cy="279910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99" y="4373379"/>
            <a:ext cx="3728710" cy="248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83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 sz="1400" smtClean="0">
                <a:cs typeface="Calibri"/>
                <a:sym typeface="Calibri"/>
              </a:rPr>
              <a:pPr>
                <a:buSzPct val="25000"/>
              </a:pPr>
              <a:t>9</a:t>
            </a:fld>
            <a:endParaRPr lang="it-IT" sz="1400">
              <a:cs typeface="Calibri"/>
              <a:sym typeface="Calibri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322071" y="2550015"/>
            <a:ext cx="4470685" cy="383525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/>
          <p:cNvSpPr/>
          <p:nvPr/>
        </p:nvSpPr>
        <p:spPr>
          <a:xfrm>
            <a:off x="1931222" y="2766146"/>
            <a:ext cx="1459957" cy="386338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tangolo 6"/>
          <p:cNvSpPr/>
          <p:nvPr/>
        </p:nvSpPr>
        <p:spPr>
          <a:xfrm>
            <a:off x="3377247" y="2757405"/>
            <a:ext cx="1130052" cy="40535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tangolo 7"/>
          <p:cNvSpPr/>
          <p:nvPr/>
        </p:nvSpPr>
        <p:spPr>
          <a:xfrm rot="16200000">
            <a:off x="4490478" y="3958396"/>
            <a:ext cx="1078720" cy="40535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/>
          <p:cNvSpPr/>
          <p:nvPr/>
        </p:nvSpPr>
        <p:spPr>
          <a:xfrm rot="16200000">
            <a:off x="4534916" y="4756926"/>
            <a:ext cx="980641" cy="430761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/>
          <p:cNvSpPr/>
          <p:nvPr/>
        </p:nvSpPr>
        <p:spPr>
          <a:xfrm>
            <a:off x="2363213" y="5963787"/>
            <a:ext cx="1538767" cy="40535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tangolo 10"/>
          <p:cNvSpPr/>
          <p:nvPr/>
        </p:nvSpPr>
        <p:spPr>
          <a:xfrm>
            <a:off x="3841195" y="5963440"/>
            <a:ext cx="1279719" cy="40535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ttangolo 11"/>
          <p:cNvSpPr/>
          <p:nvPr/>
        </p:nvSpPr>
        <p:spPr>
          <a:xfrm rot="16200000">
            <a:off x="1565574" y="3943452"/>
            <a:ext cx="993276" cy="40535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ttangolo 12"/>
          <p:cNvSpPr/>
          <p:nvPr/>
        </p:nvSpPr>
        <p:spPr>
          <a:xfrm rot="16200000">
            <a:off x="1502030" y="4990833"/>
            <a:ext cx="1120362" cy="40535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onnettore 2 14"/>
          <p:cNvCxnSpPr/>
          <p:nvPr/>
        </p:nvCxnSpPr>
        <p:spPr>
          <a:xfrm>
            <a:off x="1879835" y="6533635"/>
            <a:ext cx="3360781" cy="156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277807" y="6575262"/>
            <a:ext cx="482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/>
              <a:t>8</a:t>
            </a:r>
            <a:r>
              <a:rPr lang="it-IT" sz="800" dirty="0" smtClean="0"/>
              <a:t> m</a:t>
            </a:r>
            <a:endParaRPr lang="en-US" sz="80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902247" y="4239964"/>
            <a:ext cx="482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 smtClean="0"/>
              <a:t>7,5 m</a:t>
            </a:r>
            <a:endParaRPr lang="en-US" sz="800" dirty="0"/>
          </a:p>
        </p:txBody>
      </p:sp>
      <p:cxnSp>
        <p:nvCxnSpPr>
          <p:cNvPr id="19" name="Connettore 2 18"/>
          <p:cNvCxnSpPr/>
          <p:nvPr/>
        </p:nvCxnSpPr>
        <p:spPr>
          <a:xfrm>
            <a:off x="1419188" y="2757405"/>
            <a:ext cx="1393" cy="340261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laio 24"/>
          <p:cNvSpPr/>
          <p:nvPr/>
        </p:nvSpPr>
        <p:spPr>
          <a:xfrm>
            <a:off x="2607850" y="4668442"/>
            <a:ext cx="340474" cy="371215"/>
          </a:xfrm>
          <a:prstGeom prst="bevel">
            <a:avLst/>
          </a:prstGeom>
          <a:solidFill>
            <a:schemeClr val="tx1">
              <a:lumMod val="65000"/>
              <a:lumOff val="35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F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6" name="Ovale 25"/>
          <p:cNvSpPr/>
          <p:nvPr/>
        </p:nvSpPr>
        <p:spPr>
          <a:xfrm>
            <a:off x="1944729" y="4129219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e 29"/>
          <p:cNvSpPr/>
          <p:nvPr/>
        </p:nvSpPr>
        <p:spPr>
          <a:xfrm>
            <a:off x="5006355" y="5177697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po 42"/>
          <p:cNvGrpSpPr/>
          <p:nvPr/>
        </p:nvGrpSpPr>
        <p:grpSpPr>
          <a:xfrm rot="20218133">
            <a:off x="3918598" y="4327208"/>
            <a:ext cx="215021" cy="497691"/>
            <a:chOff x="3778250" y="4515043"/>
            <a:chExt cx="215021" cy="497691"/>
          </a:xfrm>
        </p:grpSpPr>
        <p:sp>
          <p:nvSpPr>
            <p:cNvPr id="39" name="Ovale 38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0" name="Ovale 39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1" name="Corda 40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Corda 41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44" name="Gruppo 43"/>
          <p:cNvGrpSpPr/>
          <p:nvPr/>
        </p:nvGrpSpPr>
        <p:grpSpPr>
          <a:xfrm rot="21071229">
            <a:off x="2304502" y="5108611"/>
            <a:ext cx="215021" cy="497691"/>
            <a:chOff x="3778250" y="4515043"/>
            <a:chExt cx="215021" cy="497691"/>
          </a:xfrm>
        </p:grpSpPr>
        <p:sp>
          <p:nvSpPr>
            <p:cNvPr id="45" name="Ovale 44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6" name="Ovale 45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7" name="Corda 46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8" name="Corda 47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49" name="Gruppo 48"/>
          <p:cNvGrpSpPr/>
          <p:nvPr/>
        </p:nvGrpSpPr>
        <p:grpSpPr>
          <a:xfrm rot="21071229">
            <a:off x="4569621" y="4612783"/>
            <a:ext cx="215021" cy="497691"/>
            <a:chOff x="3778250" y="4515043"/>
            <a:chExt cx="215021" cy="497691"/>
          </a:xfrm>
        </p:grpSpPr>
        <p:sp>
          <p:nvSpPr>
            <p:cNvPr id="50" name="Ovale 49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Ovale 50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2" name="Corda 51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3" name="Corda 52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54" name="Gruppo 53"/>
          <p:cNvGrpSpPr/>
          <p:nvPr/>
        </p:nvGrpSpPr>
        <p:grpSpPr>
          <a:xfrm rot="21071229">
            <a:off x="2370854" y="3673393"/>
            <a:ext cx="215021" cy="497691"/>
            <a:chOff x="3778250" y="4515043"/>
            <a:chExt cx="215021" cy="497691"/>
          </a:xfrm>
        </p:grpSpPr>
        <p:sp>
          <p:nvSpPr>
            <p:cNvPr id="55" name="Ovale 54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6" name="Ovale 55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Corda 56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Corda 57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59" name="Gruppo 58"/>
          <p:cNvGrpSpPr/>
          <p:nvPr/>
        </p:nvGrpSpPr>
        <p:grpSpPr>
          <a:xfrm rot="21071229">
            <a:off x="4552328" y="3354959"/>
            <a:ext cx="215021" cy="497691"/>
            <a:chOff x="3778250" y="4515043"/>
            <a:chExt cx="215021" cy="497691"/>
          </a:xfrm>
        </p:grpSpPr>
        <p:sp>
          <p:nvSpPr>
            <p:cNvPr id="60" name="Ovale 59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1" name="Ovale 60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Corda 61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3" name="Corda 62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64" name="Gruppo 63"/>
          <p:cNvGrpSpPr/>
          <p:nvPr/>
        </p:nvGrpSpPr>
        <p:grpSpPr>
          <a:xfrm rot="6180013">
            <a:off x="3878905" y="3079673"/>
            <a:ext cx="215021" cy="497691"/>
            <a:chOff x="3778250" y="4515043"/>
            <a:chExt cx="215021" cy="497691"/>
          </a:xfrm>
        </p:grpSpPr>
        <p:sp>
          <p:nvSpPr>
            <p:cNvPr id="65" name="Ovale 64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Ovale 65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7" name="Corda 66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8" name="Corda 67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69" name="Gruppo 68"/>
          <p:cNvGrpSpPr/>
          <p:nvPr/>
        </p:nvGrpSpPr>
        <p:grpSpPr>
          <a:xfrm rot="6180013">
            <a:off x="2574965" y="3086771"/>
            <a:ext cx="215021" cy="497691"/>
            <a:chOff x="3778250" y="4515043"/>
            <a:chExt cx="215021" cy="497691"/>
          </a:xfrm>
        </p:grpSpPr>
        <p:sp>
          <p:nvSpPr>
            <p:cNvPr id="70" name="Ovale 69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1" name="Ovale 70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2" name="Corda 71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3" name="Corda 72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74" name="Gruppo 73"/>
          <p:cNvGrpSpPr/>
          <p:nvPr/>
        </p:nvGrpSpPr>
        <p:grpSpPr>
          <a:xfrm rot="6180013">
            <a:off x="2961411" y="5318246"/>
            <a:ext cx="215021" cy="497691"/>
            <a:chOff x="3778250" y="4515043"/>
            <a:chExt cx="215021" cy="497691"/>
          </a:xfrm>
        </p:grpSpPr>
        <p:sp>
          <p:nvSpPr>
            <p:cNvPr id="75" name="Ovale 74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6" name="Ovale 75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7" name="Corda 76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Corda 77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79" name="Gruppo 78"/>
          <p:cNvGrpSpPr/>
          <p:nvPr/>
        </p:nvGrpSpPr>
        <p:grpSpPr>
          <a:xfrm rot="6180013">
            <a:off x="4201006" y="5325344"/>
            <a:ext cx="215021" cy="497691"/>
            <a:chOff x="3778250" y="4515043"/>
            <a:chExt cx="215021" cy="497691"/>
          </a:xfrm>
        </p:grpSpPr>
        <p:sp>
          <p:nvSpPr>
            <p:cNvPr id="80" name="Ovale 79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1" name="Ovale 80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Corda 81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3" name="Corda 82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84" name="Ovale 83"/>
          <p:cNvSpPr/>
          <p:nvPr/>
        </p:nvSpPr>
        <p:spPr>
          <a:xfrm>
            <a:off x="4965338" y="3806326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e 84"/>
          <p:cNvSpPr/>
          <p:nvPr/>
        </p:nvSpPr>
        <p:spPr>
          <a:xfrm>
            <a:off x="5014079" y="3946752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e 85"/>
          <p:cNvSpPr/>
          <p:nvPr/>
        </p:nvSpPr>
        <p:spPr>
          <a:xfrm flipV="1">
            <a:off x="5020122" y="4981297"/>
            <a:ext cx="45719" cy="87210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e 86"/>
          <p:cNvSpPr/>
          <p:nvPr/>
        </p:nvSpPr>
        <p:spPr>
          <a:xfrm>
            <a:off x="5063799" y="4846919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e 87"/>
          <p:cNvSpPr/>
          <p:nvPr/>
        </p:nvSpPr>
        <p:spPr>
          <a:xfrm>
            <a:off x="4843403" y="5893234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e 88"/>
          <p:cNvSpPr/>
          <p:nvPr/>
        </p:nvSpPr>
        <p:spPr>
          <a:xfrm>
            <a:off x="4900518" y="5937145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e 89"/>
          <p:cNvSpPr/>
          <p:nvPr/>
        </p:nvSpPr>
        <p:spPr>
          <a:xfrm>
            <a:off x="3424263" y="6063188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e 90"/>
          <p:cNvSpPr/>
          <p:nvPr/>
        </p:nvSpPr>
        <p:spPr>
          <a:xfrm>
            <a:off x="3510941" y="5936740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e 91"/>
          <p:cNvSpPr/>
          <p:nvPr/>
        </p:nvSpPr>
        <p:spPr>
          <a:xfrm>
            <a:off x="1967650" y="5396580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e 92"/>
          <p:cNvSpPr/>
          <p:nvPr/>
        </p:nvSpPr>
        <p:spPr>
          <a:xfrm>
            <a:off x="2060786" y="5488699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e 93"/>
          <p:cNvSpPr/>
          <p:nvPr/>
        </p:nvSpPr>
        <p:spPr>
          <a:xfrm>
            <a:off x="1989673" y="4339997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e 94"/>
          <p:cNvSpPr/>
          <p:nvPr/>
        </p:nvSpPr>
        <p:spPr>
          <a:xfrm>
            <a:off x="2046788" y="4383908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e 96"/>
          <p:cNvSpPr/>
          <p:nvPr/>
        </p:nvSpPr>
        <p:spPr>
          <a:xfrm>
            <a:off x="2844140" y="2866263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e 97"/>
          <p:cNvSpPr/>
          <p:nvPr/>
        </p:nvSpPr>
        <p:spPr>
          <a:xfrm>
            <a:off x="4340796" y="2838850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e 98"/>
          <p:cNvSpPr/>
          <p:nvPr/>
        </p:nvSpPr>
        <p:spPr>
          <a:xfrm>
            <a:off x="4397911" y="2882761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e 99"/>
          <p:cNvSpPr/>
          <p:nvPr/>
        </p:nvSpPr>
        <p:spPr>
          <a:xfrm>
            <a:off x="2024458" y="5119740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e 100"/>
          <p:cNvSpPr/>
          <p:nvPr/>
        </p:nvSpPr>
        <p:spPr>
          <a:xfrm>
            <a:off x="3423222" y="6042523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e 101"/>
          <p:cNvSpPr/>
          <p:nvPr/>
        </p:nvSpPr>
        <p:spPr>
          <a:xfrm>
            <a:off x="4815946" y="6003032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e 102"/>
          <p:cNvSpPr/>
          <p:nvPr/>
        </p:nvSpPr>
        <p:spPr>
          <a:xfrm>
            <a:off x="4297560" y="2902500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e 103"/>
          <p:cNvSpPr/>
          <p:nvPr/>
        </p:nvSpPr>
        <p:spPr>
          <a:xfrm>
            <a:off x="4964360" y="3649490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e 104"/>
          <p:cNvSpPr/>
          <p:nvPr/>
        </p:nvSpPr>
        <p:spPr>
          <a:xfrm>
            <a:off x="3135602" y="3990379"/>
            <a:ext cx="306010" cy="31514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e 105"/>
          <p:cNvSpPr/>
          <p:nvPr/>
        </p:nvSpPr>
        <p:spPr>
          <a:xfrm>
            <a:off x="3595970" y="4556999"/>
            <a:ext cx="306010" cy="31514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laio 106"/>
          <p:cNvSpPr/>
          <p:nvPr/>
        </p:nvSpPr>
        <p:spPr>
          <a:xfrm>
            <a:off x="3030203" y="3324686"/>
            <a:ext cx="340474" cy="371215"/>
          </a:xfrm>
          <a:prstGeom prst="bevel">
            <a:avLst/>
          </a:prstGeom>
          <a:solidFill>
            <a:schemeClr val="tx1">
              <a:lumMod val="65000"/>
              <a:lumOff val="35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F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08" name="Telaio 107"/>
          <p:cNvSpPr/>
          <p:nvPr/>
        </p:nvSpPr>
        <p:spPr>
          <a:xfrm>
            <a:off x="4222561" y="3951073"/>
            <a:ext cx="340474" cy="371215"/>
          </a:xfrm>
          <a:prstGeom prst="bevel">
            <a:avLst/>
          </a:prstGeom>
          <a:solidFill>
            <a:schemeClr val="tx1">
              <a:lumMod val="65000"/>
              <a:lumOff val="35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F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09" name="Telaio 108"/>
          <p:cNvSpPr/>
          <p:nvPr/>
        </p:nvSpPr>
        <p:spPr>
          <a:xfrm>
            <a:off x="3729095" y="5157283"/>
            <a:ext cx="340474" cy="371215"/>
          </a:xfrm>
          <a:prstGeom prst="bevel">
            <a:avLst/>
          </a:prstGeom>
          <a:solidFill>
            <a:schemeClr val="tx1">
              <a:lumMod val="65000"/>
              <a:lumOff val="35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F</a:t>
            </a:r>
            <a:endParaRPr lang="en-US" b="1">
              <a:solidFill>
                <a:schemeClr val="bg1"/>
              </a:solidFill>
            </a:endParaRPr>
          </a:p>
        </p:txBody>
      </p:sp>
      <p:grpSp>
        <p:nvGrpSpPr>
          <p:cNvPr id="110" name="Gruppo 109"/>
          <p:cNvGrpSpPr/>
          <p:nvPr/>
        </p:nvGrpSpPr>
        <p:grpSpPr>
          <a:xfrm rot="20218133">
            <a:off x="3452714" y="3789119"/>
            <a:ext cx="215021" cy="497691"/>
            <a:chOff x="3778250" y="4515043"/>
            <a:chExt cx="215021" cy="497691"/>
          </a:xfrm>
        </p:grpSpPr>
        <p:sp>
          <p:nvSpPr>
            <p:cNvPr id="111" name="Ovale 110"/>
            <p:cNvSpPr/>
            <p:nvPr/>
          </p:nvSpPr>
          <p:spPr>
            <a:xfrm>
              <a:off x="3778250" y="4584700"/>
              <a:ext cx="215021" cy="352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2" name="Ovale 111"/>
            <p:cNvSpPr/>
            <p:nvPr/>
          </p:nvSpPr>
          <p:spPr>
            <a:xfrm>
              <a:off x="3823574" y="4692906"/>
              <a:ext cx="135651" cy="127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3" name="Corda 112"/>
            <p:cNvSpPr/>
            <p:nvPr/>
          </p:nvSpPr>
          <p:spPr>
            <a:xfrm rot="6615902">
              <a:off x="3830046" y="4508080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4" name="Corda 113"/>
            <p:cNvSpPr/>
            <p:nvPr/>
          </p:nvSpPr>
          <p:spPr>
            <a:xfrm rot="17425651">
              <a:off x="3839491" y="4900768"/>
              <a:ext cx="105003" cy="11893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16" name="CasellaDiTesto 115"/>
          <p:cNvSpPr txBox="1"/>
          <p:nvPr/>
        </p:nvSpPr>
        <p:spPr>
          <a:xfrm>
            <a:off x="5751257" y="2843664"/>
            <a:ext cx="4524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 smtClean="0"/>
              <a:t>Confagricoltura mette a disposizione delle  </a:t>
            </a:r>
            <a:r>
              <a:rPr lang="it-IT" sz="1600" dirty="0" smtClean="0">
                <a:solidFill>
                  <a:schemeClr val="tx1"/>
                </a:solidFill>
              </a:rPr>
              <a:t>aziende partecipanti uno spazio di 60mq per l’esposizione e la vendita dei prodotti.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 smtClean="0"/>
              <a:t>I 10 </a:t>
            </a:r>
            <a:r>
              <a:rPr lang="it-IT" sz="1600" dirty="0" smtClean="0">
                <a:solidFill>
                  <a:schemeClr val="tx1"/>
                </a:solidFill>
              </a:rPr>
              <a:t>desk</a:t>
            </a:r>
            <a:r>
              <a:rPr lang="it-IT" sz="1600" dirty="0" smtClean="0">
                <a:solidFill>
                  <a:srgbClr val="FF0000"/>
                </a:solidFill>
              </a:rPr>
              <a:t> </a:t>
            </a:r>
            <a:r>
              <a:rPr lang="it-IT" sz="1600" dirty="0" smtClean="0"/>
              <a:t>riporteranno il logo delle aziende.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chemeClr val="tx1"/>
                </a:solidFill>
              </a:rPr>
              <a:t>Lo spazio è fornito di frigoriferi, tavolini e tutto l’occorrente per le degustazione.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115" name="テキスト ボックス 12">
            <a:extLst>
              <a:ext uri="{FF2B5EF4-FFF2-40B4-BE49-F238E27FC236}">
                <a16:creationId xmlns:a16="http://schemas.microsoft.com/office/drawing/2014/main" xmlns="" id="{EDAF23F2-F86D-4ED0-AA7F-7BC392FFD819}"/>
              </a:ext>
            </a:extLst>
          </p:cNvPr>
          <p:cNvSpPr txBox="1"/>
          <p:nvPr/>
        </p:nvSpPr>
        <p:spPr>
          <a:xfrm>
            <a:off x="266536" y="718582"/>
            <a:ext cx="10158742" cy="646321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FFFFFF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SPAZIO ESPOSITIVO - OSAKA</a:t>
            </a:r>
            <a:endParaRPr kumimoji="1" lang="en-US" altLang="ja-JP" sz="3600" dirty="0">
              <a:solidFill>
                <a:srgbClr val="FFFFFF"/>
              </a:solidFill>
              <a:latin typeface="DIN 2014 Bold" panose="020B0704020202020204" pitchFamily="34" charset="0"/>
              <a:ea typeface="DIN 2014 Bold" panose="020B0704020202020204" pitchFamily="34" charset="0"/>
              <a:cs typeface="Brush Script MT Italic"/>
            </a:endParaRPr>
          </a:p>
        </p:txBody>
      </p:sp>
      <p:sp>
        <p:nvSpPr>
          <p:cNvPr id="117" name="Ovale 116"/>
          <p:cNvSpPr/>
          <p:nvPr/>
        </p:nvSpPr>
        <p:spPr>
          <a:xfrm>
            <a:off x="2787025" y="2822352"/>
            <a:ext cx="57115" cy="54826"/>
          </a:xfrm>
          <a:prstGeom prst="ellips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e 117"/>
          <p:cNvSpPr/>
          <p:nvPr/>
        </p:nvSpPr>
        <p:spPr>
          <a:xfrm>
            <a:off x="3315710" y="2872538"/>
            <a:ext cx="131580" cy="5588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e 118"/>
          <p:cNvSpPr/>
          <p:nvPr/>
        </p:nvSpPr>
        <p:spPr>
          <a:xfrm>
            <a:off x="2086209" y="2854286"/>
            <a:ext cx="131580" cy="5588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e 119"/>
          <p:cNvSpPr/>
          <p:nvPr/>
        </p:nvSpPr>
        <p:spPr>
          <a:xfrm>
            <a:off x="3575622" y="6194923"/>
            <a:ext cx="99439" cy="989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3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58003" y="3753954"/>
            <a:ext cx="8908018" cy="584765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La Nazionale </a:t>
            </a:r>
            <a:r>
              <a:rPr lang="it-IT" sz="1600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Italiana verrà </a:t>
            </a:r>
            <a:r>
              <a:rPr lang="it-IT" sz="1600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coinvolta nelle attività </a:t>
            </a:r>
            <a:r>
              <a:rPr lang="it-IT" sz="1600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di “Piazza Italia”</a:t>
            </a:r>
            <a:r>
              <a:rPr lang="it-IT" sz="1600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 </a:t>
            </a:r>
            <a:r>
              <a:rPr lang="it-IT" sz="1600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creando </a:t>
            </a:r>
            <a:r>
              <a:rPr lang="it-IT" sz="1600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attivamente delle </a:t>
            </a:r>
            <a:r>
              <a:rPr lang="it-IT" sz="1600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ottime </a:t>
            </a:r>
            <a:r>
              <a:rPr lang="it-IT" sz="1600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occasioni a livello comunicativo e </a:t>
            </a:r>
            <a:r>
              <a:rPr lang="it-IT" sz="1600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pubblicitario</a:t>
            </a:r>
            <a:r>
              <a:rPr lang="it-IT" sz="1600" dirty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 </a:t>
            </a:r>
            <a:r>
              <a:rPr lang="it-IT" sz="1600" dirty="0" smtClean="0">
                <a:solidFill>
                  <a:schemeClr val="tx1"/>
                </a:solidFill>
                <a:latin typeface="DIN 2014 Demi"/>
                <a:ea typeface="DIN 2014" panose="020B0504020202020204" pitchFamily="34" charset="0"/>
              </a:rPr>
              <a:t>per le aziende italiane presenti.</a:t>
            </a:r>
            <a:endParaRPr lang="it-IT" sz="1600" dirty="0">
              <a:solidFill>
                <a:schemeClr val="tx1"/>
              </a:solidFill>
              <a:latin typeface="DIN 2014 Demi"/>
              <a:ea typeface="DIN 2014" panose="020B05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74320" y="575834"/>
            <a:ext cx="10149839" cy="1077208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kumimoji="1" lang="en-US" altLang="ja-JP" sz="3200" dirty="0">
                <a:solidFill>
                  <a:srgbClr val="FFFFFF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JAPAN 2019 PACCHETTO TOUR SPECIALE </a:t>
            </a:r>
          </a:p>
          <a:p>
            <a:pPr algn="ctr"/>
            <a:r>
              <a:rPr kumimoji="1" lang="en-US" altLang="ja-JP" sz="3200" dirty="0">
                <a:solidFill>
                  <a:srgbClr val="FFFFFF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PIAZZA ITALIA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.Hiragino Kaku Gothic Interfac" panose="020B0604020202020204" pitchFamily="34" charset="-128"/>
                <a:ea typeface=".Hiragino Kaku Gothic Interfac" panose="020B0604020202020204" pitchFamily="34" charset="-128"/>
                <a:cs typeface="Calibri"/>
                <a:sym typeface="Calibri"/>
              </a:rPr>
              <a:pPr>
                <a:buSzPct val="25000"/>
              </a:pPr>
              <a:t>10</a:t>
            </a:fld>
            <a:endParaRPr lang="it-IT">
              <a:latin typeface=".Hiragino Kaku Gothic Interfac" panose="020B0604020202020204" pitchFamily="34" charset="-128"/>
              <a:ea typeface=".Hiragino Kaku Gothic Interfac" panose="020B0604020202020204" pitchFamily="34" charset="-128"/>
              <a:cs typeface="Calibri"/>
              <a:sym typeface="Calibri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03991" y="4917332"/>
            <a:ext cx="10149840" cy="400099"/>
          </a:xfrm>
          <a:prstGeom prst="rect">
            <a:avLst/>
          </a:prstGeom>
        </p:spPr>
        <p:txBody>
          <a:bodyPr wrap="square" lIns="91428" tIns="45715" rIns="91428" bIns="45715">
            <a:spAutoFit/>
          </a:bodyPr>
          <a:lstStyle/>
          <a:p>
            <a:pPr lvl="0" algn="ctr"/>
            <a:r>
              <a:rPr kumimoji="1" lang="en-US" altLang="ja-JP" sz="2000" dirty="0">
                <a:solidFill>
                  <a:schemeClr val="bg2">
                    <a:lumMod val="50000"/>
                  </a:schemeClr>
                </a:solidFill>
                <a:latin typeface="DIN 2014 Bold" panose="020B0704020202020204" pitchFamily="34" charset="0"/>
                <a:ea typeface="DIN 2014 Bold" panose="020B0704020202020204" pitchFamily="34" charset="0"/>
              </a:rPr>
              <a:t>PIÙ DI </a:t>
            </a:r>
            <a:r>
              <a:rPr kumimoji="1" lang="en-US" altLang="ja-JP" sz="2000" b="1" dirty="0" smtClean="0">
                <a:solidFill>
                  <a:schemeClr val="bg2">
                    <a:lumMod val="50000"/>
                  </a:schemeClr>
                </a:solidFill>
                <a:latin typeface="DIN 2014 Bold" panose="020B0704020202020204" pitchFamily="34" charset="0"/>
                <a:ea typeface="DIN 2014 Bold" panose="020B0704020202020204" pitchFamily="34" charset="0"/>
              </a:rPr>
              <a:t>100.000</a:t>
            </a:r>
            <a:endParaRPr kumimoji="1" lang="en-US" altLang="ja-JP" sz="2000" b="1" dirty="0">
              <a:solidFill>
                <a:schemeClr val="bg2">
                  <a:lumMod val="50000"/>
                </a:schemeClr>
              </a:solidFill>
              <a:latin typeface="DIN 2014 Bold" panose="020B0704020202020204" pitchFamily="34" charset="0"/>
              <a:ea typeface="DIN 2014 Bold" panose="020B07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D5C823C-97C5-49B4-A8B0-3974694DA6D2}"/>
              </a:ext>
            </a:extLst>
          </p:cNvPr>
          <p:cNvGrpSpPr/>
          <p:nvPr/>
        </p:nvGrpSpPr>
        <p:grpSpPr>
          <a:xfrm>
            <a:off x="4900087" y="2103873"/>
            <a:ext cx="890051" cy="933054"/>
            <a:chOff x="1178560" y="1849120"/>
            <a:chExt cx="890051" cy="93305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A3CF0197-FBF8-478F-8DD6-A407CACEE7E4}"/>
                </a:ext>
              </a:extLst>
            </p:cNvPr>
            <p:cNvSpPr/>
            <p:nvPr/>
          </p:nvSpPr>
          <p:spPr>
            <a:xfrm>
              <a:off x="1178560" y="1849120"/>
              <a:ext cx="890051" cy="89005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308345" y="1858854"/>
              <a:ext cx="636689" cy="923320"/>
            </a:xfrm>
            <a:prstGeom prst="rect">
              <a:avLst/>
            </a:prstGeom>
            <a:noFill/>
          </p:spPr>
          <p:txBody>
            <a:bodyPr wrap="none" lIns="91428" tIns="45715" rIns="91428" bIns="45715" rtlCol="0">
              <a:spAutoFit/>
            </a:bodyPr>
            <a:lstStyle/>
            <a:p>
              <a:r>
                <a:rPr kumimoji="1" lang="en-US" altLang="ja-JP" sz="5400" dirty="0">
                  <a:solidFill>
                    <a:schemeClr val="bg1"/>
                  </a:solidFill>
                  <a:latin typeface="DIN 2014 Bold" panose="020B0704020202020204" pitchFamily="34" charset="0"/>
                  <a:ea typeface="DIN 2014 Bold" panose="020B0704020202020204" pitchFamily="34" charset="0"/>
                </a:rPr>
                <a:t>X</a:t>
              </a:r>
              <a:endParaRPr kumimoji="1" lang="ja-JP" altLang="en-US" sz="5400" dirty="0">
                <a:solidFill>
                  <a:schemeClr val="bg1"/>
                </a:solidFill>
                <a:latin typeface="DIN 2014 Bold" panose="020B0704020202020204" pitchFamily="34" charset="0"/>
                <a:ea typeface=".Hiragino Kaku Gothic Interfac" panose="020B0604020202020204" pitchFamily="34" charset="-12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D5F56940-ED97-4AE3-8C1E-221DDD65340E}"/>
              </a:ext>
            </a:extLst>
          </p:cNvPr>
          <p:cNvGrpSpPr/>
          <p:nvPr/>
        </p:nvGrpSpPr>
        <p:grpSpPr>
          <a:xfrm>
            <a:off x="6028376" y="1584729"/>
            <a:ext cx="3019296" cy="2076251"/>
            <a:chOff x="6028375" y="1318626"/>
            <a:chExt cx="3082233" cy="2119530"/>
          </a:xfrm>
        </p:grpSpPr>
        <p:sp>
          <p:nvSpPr>
            <p:cNvPr id="12" name="テキスト ボックス 11"/>
            <p:cNvSpPr txBox="1"/>
            <p:nvPr/>
          </p:nvSpPr>
          <p:spPr>
            <a:xfrm>
              <a:off x="7021388" y="1318626"/>
              <a:ext cx="1087642" cy="1476693"/>
            </a:xfrm>
            <a:prstGeom prst="rect">
              <a:avLst/>
            </a:prstGeom>
            <a:noFill/>
          </p:spPr>
          <p:txBody>
            <a:bodyPr wrap="square" lIns="91428" tIns="45715" rIns="91428" bIns="45715" rtlCol="0">
              <a:spAutoFit/>
            </a:bodyPr>
            <a:lstStyle/>
            <a:p>
              <a:pPr algn="ctr"/>
              <a:r>
                <a:rPr kumimoji="1" lang="en-US" altLang="ja-JP" sz="8800" b="1" dirty="0" smtClean="0">
                  <a:solidFill>
                    <a:schemeClr val="bg1"/>
                  </a:solidFill>
                  <a:latin typeface="DIN 2014 Demi" panose="020B0604020202020204" pitchFamily="34" charset="0"/>
                  <a:ea typeface="DIN 2014 Demi" panose="020B0604020202020204" pitchFamily="34" charset="0"/>
                </a:rPr>
                <a:t>1</a:t>
              </a:r>
              <a:endParaRPr kumimoji="1" lang="en-US" altLang="ja-JP" sz="8800" b="1" dirty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endParaRPr>
            </a:p>
          </p:txBody>
        </p:sp>
        <p:sp>
          <p:nvSpPr>
            <p:cNvPr id="14" name="テキスト ボックス 11">
              <a:extLst>
                <a:ext uri="{FF2B5EF4-FFF2-40B4-BE49-F238E27FC236}">
                  <a16:creationId xmlns:a16="http://schemas.microsoft.com/office/drawing/2014/main" xmlns="" id="{6BD0A57B-4CCE-47F7-B66C-400A1AFB9D80}"/>
                </a:ext>
              </a:extLst>
            </p:cNvPr>
            <p:cNvSpPr txBox="1"/>
            <p:nvPr/>
          </p:nvSpPr>
          <p:spPr>
            <a:xfrm>
              <a:off x="6028375" y="2322784"/>
              <a:ext cx="3082233" cy="1115372"/>
            </a:xfrm>
            <a:prstGeom prst="rect">
              <a:avLst/>
            </a:prstGeom>
            <a:noFill/>
          </p:spPr>
          <p:txBody>
            <a:bodyPr wrap="square" lIns="91428" tIns="45715" rIns="91428" bIns="45715" rtlCol="0">
              <a:spAutoFit/>
            </a:bodyPr>
            <a:lstStyle/>
            <a:p>
              <a:pPr algn="ctr"/>
              <a:r>
                <a:rPr kumimoji="1" lang="en-US" altLang="ja-JP" sz="6500" b="1" dirty="0" err="1">
                  <a:solidFill>
                    <a:schemeClr val="bg1"/>
                  </a:solidFill>
                  <a:latin typeface="DIN 2014 Demi" panose="020B0604020202020204" pitchFamily="34" charset="0"/>
                  <a:ea typeface="DIN 2014 Demi" panose="020B0604020202020204" pitchFamily="34" charset="0"/>
                </a:rPr>
                <a:t>città</a:t>
              </a:r>
              <a:endParaRPr kumimoji="1" lang="en-US" altLang="ja-JP" sz="6500" b="1" dirty="0">
                <a:solidFill>
                  <a:schemeClr val="bg1"/>
                </a:solidFill>
                <a:latin typeface="DIN 2014 Demi" panose="020B0604020202020204" pitchFamily="34" charset="0"/>
                <a:ea typeface="DIN 2014 Demi" panose="020B0604020202020204" pitchFamily="34" charset="0"/>
              </a:endParaRPr>
            </a:p>
          </p:txBody>
        </p:sp>
      </p:grpSp>
      <p:sp>
        <p:nvSpPr>
          <p:cNvPr id="15" name="正方形/長方形 6">
            <a:extLst>
              <a:ext uri="{FF2B5EF4-FFF2-40B4-BE49-F238E27FC236}">
                <a16:creationId xmlns:a16="http://schemas.microsoft.com/office/drawing/2014/main" xmlns="" id="{97A169A6-B619-42B0-AC63-3EF5936957DB}"/>
              </a:ext>
            </a:extLst>
          </p:cNvPr>
          <p:cNvSpPr/>
          <p:nvPr/>
        </p:nvSpPr>
        <p:spPr>
          <a:xfrm>
            <a:off x="1744532" y="4948109"/>
            <a:ext cx="10149840" cy="369322"/>
          </a:xfrm>
          <a:prstGeom prst="rect">
            <a:avLst/>
          </a:prstGeom>
        </p:spPr>
        <p:txBody>
          <a:bodyPr wrap="square" lIns="91428" tIns="45715" rIns="91428" bIns="45715">
            <a:spAutoFit/>
          </a:bodyPr>
          <a:lstStyle/>
          <a:p>
            <a:pPr lvl="0" algn="ctr"/>
            <a:r>
              <a:rPr kumimoji="1" lang="en-US" altLang="ja-JP" sz="1800" b="1" dirty="0">
                <a:solidFill>
                  <a:schemeClr val="bg2">
                    <a:lumMod val="50000"/>
                  </a:schemeClr>
                </a:solidFill>
                <a:latin typeface="DIN 2014 Bold" panose="020B0704020202020204" pitchFamily="34" charset="0"/>
                <a:ea typeface="DIN 2014 Bold" panose="020B0704020202020204" pitchFamily="34" charset="0"/>
              </a:rPr>
              <a:t>VISITATORI!</a:t>
            </a:r>
            <a:endParaRPr kumimoji="1" lang="ja-JP" altLang="en-US" sz="1800" b="1" dirty="0">
              <a:solidFill>
                <a:schemeClr val="bg2">
                  <a:lumMod val="50000"/>
                </a:schemeClr>
              </a:solidFill>
              <a:latin typeface="DIN 2014 Bold" panose="020B0704020202020204" pitchFamily="34" charset="0"/>
              <a:ea typeface="Hiragino Kaku Gothic Std W8" panose="020B0800000000000000" pitchFamily="34" charset="-128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386" y="1904948"/>
            <a:ext cx="1625512" cy="155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1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it-IT"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11</a:t>
            </a:fld>
            <a:endParaRPr lang="it-IT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45097" y="1272620"/>
            <a:ext cx="6174557" cy="307766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endParaRPr lang="en-US" dirty="0">
              <a:latin typeface="+mn-lt"/>
            </a:endParaRPr>
          </a:p>
        </p:txBody>
      </p:sp>
      <p:sp>
        <p:nvSpPr>
          <p:cNvPr id="8" name="テキスト ボックス 12">
            <a:extLst>
              <a:ext uri="{FF2B5EF4-FFF2-40B4-BE49-F238E27FC236}">
                <a16:creationId xmlns:a16="http://schemas.microsoft.com/office/drawing/2014/main" xmlns="" id="{EDAF23F2-F86D-4ED0-AA7F-7BC392FFD819}"/>
              </a:ext>
            </a:extLst>
          </p:cNvPr>
          <p:cNvSpPr txBox="1"/>
          <p:nvPr/>
        </p:nvSpPr>
        <p:spPr>
          <a:xfrm>
            <a:off x="836501" y="449530"/>
            <a:ext cx="9760522" cy="830987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kumimoji="1" lang="en-US" altLang="ja-JP" sz="1600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Stiamo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</a:t>
            </a:r>
            <a:r>
              <a:rPr kumimoji="1" lang="en-US" altLang="ja-JP" sz="1600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contrattando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</a:t>
            </a:r>
            <a:r>
              <a:rPr kumimoji="1" lang="en-US" altLang="ja-JP" sz="1600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delle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</a:t>
            </a:r>
            <a:r>
              <a:rPr kumimoji="1" lang="en-US" altLang="ja-JP" sz="1600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opzioni</a:t>
            </a:r>
            <a:r>
              <a:rPr kumimoji="1" lang="en-US" altLang="ja-JP" sz="1600" dirty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</a:t>
            </a:r>
            <a:r>
              <a:rPr kumimoji="1" lang="en-US" altLang="ja-JP" sz="1600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aggiuntive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(</a:t>
            </a:r>
            <a:r>
              <a:rPr kumimoji="1" lang="en-US" altLang="ja-JP" sz="1600" u="sng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a </a:t>
            </a:r>
            <a:r>
              <a:rPr kumimoji="1" lang="en-US" altLang="ja-JP" sz="1600" u="sng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carico</a:t>
            </a:r>
            <a:r>
              <a:rPr kumimoji="1" lang="en-US" altLang="ja-JP" sz="1600" u="sng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</a:t>
            </a:r>
            <a:r>
              <a:rPr kumimoji="1" lang="en-US" altLang="ja-JP" sz="1600" u="sng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delle</a:t>
            </a:r>
            <a:r>
              <a:rPr kumimoji="1" lang="en-US" altLang="ja-JP" sz="1600" u="sng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 </a:t>
            </a:r>
            <a:r>
              <a:rPr kumimoji="1" lang="en-US" altLang="ja-JP" sz="1600" u="sng" dirty="0" err="1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aziende</a:t>
            </a:r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) per </a:t>
            </a:r>
          </a:p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FORNITURE ESCLUSIVE AL CATERING: </a:t>
            </a:r>
          </a:p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  <a:latin typeface="DIN 2014 Bold" panose="020B0704020202020204" pitchFamily="34" charset="0"/>
                <a:ea typeface="DIN 2014 Bold" panose="020B0704020202020204" pitchFamily="34" charset="0"/>
                <a:cs typeface="Brush Script MT Italic"/>
              </a:rPr>
              <a:t>SERATA DEGUSTAZIONE PER OPERATORI</a:t>
            </a:r>
            <a:endParaRPr kumimoji="1" lang="en-US" altLang="ja-JP" sz="1600" dirty="0">
              <a:solidFill>
                <a:schemeClr val="tx1"/>
              </a:solidFill>
              <a:latin typeface="DIN 2014 Bold" panose="020B0704020202020204" pitchFamily="34" charset="0"/>
              <a:ea typeface="DIN 2014 Bold" panose="020B0704020202020204" pitchFamily="34" charset="0"/>
              <a:cs typeface="Brush Script MT Italic"/>
            </a:endParaRPr>
          </a:p>
        </p:txBody>
      </p:sp>
      <p:sp>
        <p:nvSpPr>
          <p:cNvPr id="10" name="テキスト ボックス 12">
            <a:extLst>
              <a:ext uri="{FF2B5EF4-FFF2-40B4-BE49-F238E27FC236}">
                <a16:creationId xmlns:a16="http://schemas.microsoft.com/office/drawing/2014/main" xmlns="" id="{F20497CA-2899-4A95-8FD3-134918CA0C2B}"/>
              </a:ext>
            </a:extLst>
          </p:cNvPr>
          <p:cNvSpPr txBox="1"/>
          <p:nvPr/>
        </p:nvSpPr>
        <p:spPr>
          <a:xfrm>
            <a:off x="4330262" y="2103607"/>
            <a:ext cx="6119617" cy="4093418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kumimoji="1" lang="it-IT" altLang="ja-JP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2014" panose="020B0504020202020204" pitchFamily="34" charset="0"/>
                <a:ea typeface="DIN 2014 Bold" panose="020B0704020202020204" pitchFamily="34" charset="0"/>
                <a:cs typeface="Brush Script MT Italic"/>
              </a:rPr>
              <a:t>Nella serata di venerdì 20 settembre 2019 è possibile organizzare una serata degustazione aperta a importatori, distributori, giornalisti (anche radio e TV), influencer e istituzioni, in collaborazione con i migliori cuochi giapponesi e con la possibilità di utilizzare prodotti tipici regionali.</a:t>
            </a:r>
          </a:p>
          <a:p>
            <a:endParaRPr kumimoji="1" lang="it-IT" altLang="ja-JP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 2014" panose="020B0504020202020204" pitchFamily="34" charset="0"/>
              <a:ea typeface="DIN 2014 Bold" panose="020B0704020202020204" pitchFamily="34" charset="0"/>
              <a:cs typeface="Brush Script MT Italic"/>
            </a:endParaRPr>
          </a:p>
          <a:p>
            <a:r>
              <a:rPr kumimoji="1" lang="it-IT" altLang="ja-JP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2014" panose="020B0504020202020204" pitchFamily="34" charset="0"/>
                <a:ea typeface="DIN 2014 Bold" panose="020B0704020202020204" pitchFamily="34" charset="0"/>
                <a:cs typeface="Brush Script MT Italic"/>
              </a:rPr>
              <a:t>Si prevede la partecipazione di circa 100 operatori e istituzioni.</a:t>
            </a:r>
          </a:p>
          <a:p>
            <a:endParaRPr kumimoji="1" lang="it-IT" altLang="ja-JP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 2014" panose="020B0504020202020204" pitchFamily="34" charset="0"/>
              <a:ea typeface="DIN 2014 Bold" panose="020B0704020202020204" pitchFamily="34" charset="0"/>
              <a:cs typeface="Brush Script MT Italic"/>
            </a:endParaRPr>
          </a:p>
          <a:p>
            <a:r>
              <a:rPr kumimoji="1" lang="it-IT" altLang="ja-JP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2014" panose="020B0504020202020204" pitchFamily="34" charset="0"/>
                <a:ea typeface="DIN 2014 Bold" panose="020B0704020202020204" pitchFamily="34" charset="0"/>
                <a:cs typeface="Brush Script MT Italic"/>
              </a:rPr>
              <a:t>Durante la serata è possibile condurre presentazioni guidate ai prodotti anche in collaborazione con sommelier o giornalisti giapponesi.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8" y="4357852"/>
            <a:ext cx="3732137" cy="248794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8" y="1649693"/>
            <a:ext cx="3728247" cy="24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9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81865</TotalTime>
  <Words>828</Words>
  <Application>Microsoft Office PowerPoint</Application>
  <PresentationFormat>Personalizzato</PresentationFormat>
  <Paragraphs>114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25" baseType="lpstr">
      <vt:lpstr>Calibri</vt:lpstr>
      <vt:lpstr>.Hiragino Kaku Gothic Interfac</vt:lpstr>
      <vt:lpstr>Arial</vt:lpstr>
      <vt:lpstr>Quattrocento Sans</vt:lpstr>
      <vt:lpstr>HGP明朝E</vt:lpstr>
      <vt:lpstr>DIN 2014</vt:lpstr>
      <vt:lpstr>Candara</vt:lpstr>
      <vt:lpstr>Hiragino Kaku Gothic Std W8</vt:lpstr>
      <vt:lpstr>Symbol</vt:lpstr>
      <vt:lpstr>Brush Script MT Italic</vt:lpstr>
      <vt:lpstr>DIN 2014 Demi</vt:lpstr>
      <vt:lpstr>DIN 2014 Bold</vt:lpstr>
      <vt:lpstr>Droid Serif</vt:lpstr>
      <vt:lpstr>ウェーブ</vt:lpstr>
      <vt:lpstr>Presentazione standard di PowerPoint</vt:lpstr>
      <vt:lpstr>COPPA DEL MONDO DI RUGBY</vt:lpstr>
      <vt:lpstr>Presentazione standard di PowerPoint</vt:lpstr>
      <vt:lpstr>PIAZZA ITALIA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Francesco Rinarelli</dc:creator>
  <cp:lastModifiedBy>Ulrike Nohrer</cp:lastModifiedBy>
  <cp:revision>498</cp:revision>
  <cp:lastPrinted>2019-06-18T15:44:33Z</cp:lastPrinted>
  <dcterms:modified xsi:type="dcterms:W3CDTF">2019-06-21T08:55:18Z</dcterms:modified>
</cp:coreProperties>
</file>