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312" r:id="rId3"/>
    <p:sldId id="279" r:id="rId4"/>
    <p:sldId id="324" r:id="rId5"/>
    <p:sldId id="282" r:id="rId6"/>
    <p:sldId id="288" r:id="rId7"/>
    <p:sldId id="310" r:id="rId8"/>
    <p:sldId id="320" r:id="rId9"/>
    <p:sldId id="280" r:id="rId10"/>
    <p:sldId id="283" r:id="rId11"/>
    <p:sldId id="284" r:id="rId12"/>
    <p:sldId id="311" r:id="rId13"/>
    <p:sldId id="305" r:id="rId14"/>
    <p:sldId id="281" r:id="rId15"/>
    <p:sldId id="290" r:id="rId16"/>
    <p:sldId id="300" r:id="rId17"/>
    <p:sldId id="292" r:id="rId18"/>
    <p:sldId id="289" r:id="rId19"/>
    <p:sldId id="293" r:id="rId20"/>
    <p:sldId id="307" r:id="rId21"/>
    <p:sldId id="296" r:id="rId22"/>
    <p:sldId id="297" r:id="rId23"/>
    <p:sldId id="298" r:id="rId24"/>
    <p:sldId id="301" r:id="rId25"/>
    <p:sldId id="302" r:id="rId26"/>
    <p:sldId id="303" r:id="rId27"/>
    <p:sldId id="317" r:id="rId28"/>
    <p:sldId id="318" r:id="rId29"/>
    <p:sldId id="304" r:id="rId30"/>
    <p:sldId id="319" r:id="rId31"/>
    <p:sldId id="309" r:id="rId32"/>
    <p:sldId id="316" r:id="rId33"/>
  </p:sldIdLst>
  <p:sldSz cx="9144000" cy="6858000" type="screen4x3"/>
  <p:notesSz cx="6797675" cy="9926638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6600"/>
    <a:srgbClr val="1984CC"/>
    <a:srgbClr val="03136A"/>
    <a:srgbClr val="35759D"/>
    <a:srgbClr val="35B19D"/>
    <a:srgbClr val="000000"/>
    <a:srgbClr val="FFFF00"/>
    <a:srgbClr val="282828"/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4" autoAdjust="0"/>
    <p:restoredTop sz="99822" autoAdjust="0"/>
  </p:normalViewPr>
  <p:slideViewPr>
    <p:cSldViewPr>
      <p:cViewPr varScale="1">
        <p:scale>
          <a:sx n="72" d="100"/>
          <a:sy n="72" d="100"/>
        </p:scale>
        <p:origin x="129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B97FC7-F153-465C-967C-980A8CC61D90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1E673C65-B582-4099-94B2-ED018C3295C5}">
      <dgm:prSet phldrT="[Testo]" custT="1"/>
      <dgm:spPr/>
      <dgm:t>
        <a:bodyPr/>
        <a:lstStyle/>
        <a:p>
          <a:pPr algn="l"/>
          <a:r>
            <a:rPr lang="it-IT" sz="1300" b="1" dirty="0">
              <a:solidFill>
                <a:srgbClr val="FF3300"/>
              </a:solidFill>
              <a:latin typeface="Arial Rounded MT Bold" panose="020F0704030504030204" pitchFamily="34" charset="0"/>
            </a:rPr>
            <a:t>PREDISPOSIZIONE</a:t>
          </a:r>
        </a:p>
        <a:p>
          <a:pPr algn="just"/>
          <a:r>
            <a:rPr lang="it-IT" sz="1300" b="1" dirty="0">
              <a:solidFill>
                <a:schemeClr val="bg2"/>
              </a:solidFill>
              <a:latin typeface="Arial Rounded MT Bold" panose="020F0704030504030204" pitchFamily="34" charset="0"/>
            </a:rPr>
            <a:t>L’azienda viticola compila la comunicazione, la può modificare o cancellare (fino a quando non la chiude)</a:t>
          </a:r>
          <a:endParaRPr lang="it-IT" sz="1300" dirty="0"/>
        </a:p>
      </dgm:t>
    </dgm:pt>
    <dgm:pt modelId="{367A4587-7F6A-4BBF-88F9-F55C3D48068E}" type="parTrans" cxnId="{740B9C8D-6129-4ED1-B720-F4DEB8E05C8E}">
      <dgm:prSet/>
      <dgm:spPr/>
      <dgm:t>
        <a:bodyPr/>
        <a:lstStyle/>
        <a:p>
          <a:endParaRPr lang="it-IT"/>
        </a:p>
      </dgm:t>
    </dgm:pt>
    <dgm:pt modelId="{7DB6C0CB-0712-4FD3-A342-FC4F8DEF8A33}" type="sibTrans" cxnId="{740B9C8D-6129-4ED1-B720-F4DEB8E05C8E}">
      <dgm:prSet/>
      <dgm:spPr/>
      <dgm:t>
        <a:bodyPr/>
        <a:lstStyle/>
        <a:p>
          <a:endParaRPr lang="it-IT"/>
        </a:p>
      </dgm:t>
    </dgm:pt>
    <dgm:pt modelId="{A7E5F10F-75CB-4A51-A812-034DF508B3B8}">
      <dgm:prSet phldrT="[Testo]" custT="1"/>
      <dgm:spPr/>
      <dgm:t>
        <a:bodyPr/>
        <a:lstStyle/>
        <a:p>
          <a:pPr algn="l"/>
          <a:r>
            <a:rPr lang="it-IT" sz="1300" b="1" dirty="0">
              <a:solidFill>
                <a:srgbClr val="FF3300"/>
              </a:solidFill>
              <a:latin typeface="Arial Rounded MT Bold" panose="020F0704030504030204" pitchFamily="34" charset="0"/>
            </a:rPr>
            <a:t>REPORTISTICA</a:t>
          </a:r>
        </a:p>
        <a:p>
          <a:pPr algn="just"/>
          <a:r>
            <a:rPr lang="it-IT" sz="1300" b="1" dirty="0">
              <a:solidFill>
                <a:schemeClr val="bg2"/>
              </a:solidFill>
              <a:latin typeface="Arial Rounded MT Bold" panose="020F0704030504030204" pitchFamily="34" charset="0"/>
            </a:rPr>
            <a:t>L’ufficio ICQRF (e l’ODC) consultano la comunicazione dal cruscotto presente nel    SIAN.</a:t>
          </a:r>
        </a:p>
      </dgm:t>
    </dgm:pt>
    <dgm:pt modelId="{6360969E-A943-4E07-9DE9-2C575A88CC74}" type="parTrans" cxnId="{80A103F5-CB25-4564-96EF-432F68885965}">
      <dgm:prSet/>
      <dgm:spPr/>
      <dgm:t>
        <a:bodyPr/>
        <a:lstStyle/>
        <a:p>
          <a:endParaRPr lang="it-IT"/>
        </a:p>
      </dgm:t>
    </dgm:pt>
    <dgm:pt modelId="{3012C5FD-AAFD-48B5-8B72-842199C13974}" type="sibTrans" cxnId="{80A103F5-CB25-4564-96EF-432F68885965}">
      <dgm:prSet/>
      <dgm:spPr/>
      <dgm:t>
        <a:bodyPr/>
        <a:lstStyle/>
        <a:p>
          <a:endParaRPr lang="it-IT"/>
        </a:p>
      </dgm:t>
    </dgm:pt>
    <dgm:pt modelId="{6B762E29-D775-41FA-8C6D-2FDDD7B78357}">
      <dgm:prSet custT="1"/>
      <dgm:spPr/>
      <dgm:t>
        <a:bodyPr/>
        <a:lstStyle/>
        <a:p>
          <a:pPr algn="just"/>
          <a:r>
            <a:rPr lang="it-IT" sz="1300" b="1" dirty="0">
              <a:solidFill>
                <a:srgbClr val="FF3300"/>
              </a:solidFill>
              <a:latin typeface="Arial Rounded MT Bold" panose="020F0704030504030204" pitchFamily="34" charset="0"/>
            </a:rPr>
            <a:t>CHIUSURA E TRASMISSIONE </a:t>
          </a:r>
          <a:r>
            <a:rPr lang="it-IT" sz="1300" b="1" dirty="0">
              <a:solidFill>
                <a:schemeClr val="bg2"/>
              </a:solidFill>
              <a:latin typeface="Arial Rounded MT Bold" panose="020F0704030504030204" pitchFamily="34" charset="0"/>
            </a:rPr>
            <a:t>L’azienda viticola chiude la comunicazione e la trasmette a ICQRF ed ODC competente. Può essere solo annullata, ma non è più modificabile</a:t>
          </a:r>
          <a:endParaRPr lang="it-IT" sz="1300" dirty="0">
            <a:solidFill>
              <a:schemeClr val="bg2"/>
            </a:solidFill>
          </a:endParaRPr>
        </a:p>
      </dgm:t>
    </dgm:pt>
    <dgm:pt modelId="{A46B5DFA-84FB-4DDC-AA87-B7B0826CED22}" type="parTrans" cxnId="{C49D1F45-805F-4403-B9CF-B7E3BE64865F}">
      <dgm:prSet/>
      <dgm:spPr/>
      <dgm:t>
        <a:bodyPr/>
        <a:lstStyle/>
        <a:p>
          <a:endParaRPr lang="it-IT"/>
        </a:p>
      </dgm:t>
    </dgm:pt>
    <dgm:pt modelId="{91AA1F9C-4C69-4FDB-9F18-4AD5D9DD0C89}" type="sibTrans" cxnId="{C49D1F45-805F-4403-B9CF-B7E3BE64865F}">
      <dgm:prSet/>
      <dgm:spPr/>
      <dgm:t>
        <a:bodyPr/>
        <a:lstStyle/>
        <a:p>
          <a:endParaRPr lang="it-IT"/>
        </a:p>
      </dgm:t>
    </dgm:pt>
    <dgm:pt modelId="{45D889A6-2065-4413-90AD-9A5E3B83EB80}" type="pres">
      <dgm:prSet presAssocID="{D5B97FC7-F153-465C-967C-980A8CC61D90}" presName="arrowDiagram" presStyleCnt="0">
        <dgm:presLayoutVars>
          <dgm:chMax val="5"/>
          <dgm:dir/>
          <dgm:resizeHandles val="exact"/>
        </dgm:presLayoutVars>
      </dgm:prSet>
      <dgm:spPr/>
    </dgm:pt>
    <dgm:pt modelId="{DD557C90-FA70-42D5-B4CF-AF68D396F1D0}" type="pres">
      <dgm:prSet presAssocID="{D5B97FC7-F153-465C-967C-980A8CC61D90}" presName="arrow" presStyleLbl="bgShp" presStyleIdx="0" presStyleCnt="1" custLinFactNeighborY="-10202"/>
      <dgm:spPr/>
    </dgm:pt>
    <dgm:pt modelId="{23544B86-0954-4668-8FD0-D23594725EA0}" type="pres">
      <dgm:prSet presAssocID="{D5B97FC7-F153-465C-967C-980A8CC61D90}" presName="arrowDiagram3" presStyleCnt="0"/>
      <dgm:spPr/>
    </dgm:pt>
    <dgm:pt modelId="{4FAB2D39-7856-45CE-9233-D2832064BD29}" type="pres">
      <dgm:prSet presAssocID="{1E673C65-B582-4099-94B2-ED018C3295C5}" presName="bullet3a" presStyleLbl="node1" presStyleIdx="0" presStyleCnt="3"/>
      <dgm:spPr/>
    </dgm:pt>
    <dgm:pt modelId="{A447B5B1-A4AC-41F0-AA25-C2C5928B0D96}" type="pres">
      <dgm:prSet presAssocID="{1E673C65-B582-4099-94B2-ED018C3295C5}" presName="textBox3a" presStyleLbl="revTx" presStyleIdx="0" presStyleCnt="3" custScaleX="138174" custLinFactNeighborX="-33734" custLinFactNeighborY="11208">
        <dgm:presLayoutVars>
          <dgm:bulletEnabled val="1"/>
        </dgm:presLayoutVars>
      </dgm:prSet>
      <dgm:spPr/>
    </dgm:pt>
    <dgm:pt modelId="{5CB930AB-E9EB-422E-A79A-2BCEB866612C}" type="pres">
      <dgm:prSet presAssocID="{6B762E29-D775-41FA-8C6D-2FDDD7B78357}" presName="bullet3b" presStyleLbl="node1" presStyleIdx="1" presStyleCnt="3"/>
      <dgm:spPr/>
    </dgm:pt>
    <dgm:pt modelId="{BE151E54-9828-4942-8D66-435BCBF063D1}" type="pres">
      <dgm:prSet presAssocID="{6B762E29-D775-41FA-8C6D-2FDDD7B78357}" presName="textBox3b" presStyleLbl="revTx" presStyleIdx="1" presStyleCnt="3" custScaleX="173745" custScaleY="50309" custLinFactNeighborX="-14986" custLinFactNeighborY="-15344">
        <dgm:presLayoutVars>
          <dgm:bulletEnabled val="1"/>
        </dgm:presLayoutVars>
      </dgm:prSet>
      <dgm:spPr/>
    </dgm:pt>
    <dgm:pt modelId="{913B2DE1-6990-491E-81B4-D7FF4195E553}" type="pres">
      <dgm:prSet presAssocID="{A7E5F10F-75CB-4A51-A812-034DF508B3B8}" presName="bullet3c" presStyleLbl="node1" presStyleIdx="2" presStyleCnt="3"/>
      <dgm:spPr/>
    </dgm:pt>
    <dgm:pt modelId="{75C0FCD4-42DF-4C1E-AC92-BE71249E85A2}" type="pres">
      <dgm:prSet presAssocID="{A7E5F10F-75CB-4A51-A812-034DF508B3B8}" presName="textBox3c" presStyleLbl="revTx" presStyleIdx="2" presStyleCnt="3" custScaleX="124717" custScaleY="43300" custLinFactNeighborX="19628" custLinFactNeighborY="-32751">
        <dgm:presLayoutVars>
          <dgm:bulletEnabled val="1"/>
        </dgm:presLayoutVars>
      </dgm:prSet>
      <dgm:spPr/>
    </dgm:pt>
  </dgm:ptLst>
  <dgm:cxnLst>
    <dgm:cxn modelId="{C49D1F45-805F-4403-B9CF-B7E3BE64865F}" srcId="{D5B97FC7-F153-465C-967C-980A8CC61D90}" destId="{6B762E29-D775-41FA-8C6D-2FDDD7B78357}" srcOrd="1" destOrd="0" parTransId="{A46B5DFA-84FB-4DDC-AA87-B7B0826CED22}" sibTransId="{91AA1F9C-4C69-4FDB-9F18-4AD5D9DD0C89}"/>
    <dgm:cxn modelId="{740B9C8D-6129-4ED1-B720-F4DEB8E05C8E}" srcId="{D5B97FC7-F153-465C-967C-980A8CC61D90}" destId="{1E673C65-B582-4099-94B2-ED018C3295C5}" srcOrd="0" destOrd="0" parTransId="{367A4587-7F6A-4BBF-88F9-F55C3D48068E}" sibTransId="{7DB6C0CB-0712-4FD3-A342-FC4F8DEF8A33}"/>
    <dgm:cxn modelId="{54DF4498-0BB2-462D-9115-08C4522D081B}" type="presOf" srcId="{6B762E29-D775-41FA-8C6D-2FDDD7B78357}" destId="{BE151E54-9828-4942-8D66-435BCBF063D1}" srcOrd="0" destOrd="0" presId="urn:microsoft.com/office/officeart/2005/8/layout/arrow2"/>
    <dgm:cxn modelId="{9A5E26AC-21D0-475D-9E03-5E0A68AE78BC}" type="presOf" srcId="{D5B97FC7-F153-465C-967C-980A8CC61D90}" destId="{45D889A6-2065-4413-90AD-9A5E3B83EB80}" srcOrd="0" destOrd="0" presId="urn:microsoft.com/office/officeart/2005/8/layout/arrow2"/>
    <dgm:cxn modelId="{2A0624C2-ADA6-4A3F-9864-1C6C2928B916}" type="presOf" srcId="{1E673C65-B582-4099-94B2-ED018C3295C5}" destId="{A447B5B1-A4AC-41F0-AA25-C2C5928B0D96}" srcOrd="0" destOrd="0" presId="urn:microsoft.com/office/officeart/2005/8/layout/arrow2"/>
    <dgm:cxn modelId="{80A103F5-CB25-4564-96EF-432F68885965}" srcId="{D5B97FC7-F153-465C-967C-980A8CC61D90}" destId="{A7E5F10F-75CB-4A51-A812-034DF508B3B8}" srcOrd="2" destOrd="0" parTransId="{6360969E-A943-4E07-9DE9-2C575A88CC74}" sibTransId="{3012C5FD-AAFD-48B5-8B72-842199C13974}"/>
    <dgm:cxn modelId="{1BC30DFF-5310-48ED-9BF7-C9ADA047FCD0}" type="presOf" srcId="{A7E5F10F-75CB-4A51-A812-034DF508B3B8}" destId="{75C0FCD4-42DF-4C1E-AC92-BE71249E85A2}" srcOrd="0" destOrd="0" presId="urn:microsoft.com/office/officeart/2005/8/layout/arrow2"/>
    <dgm:cxn modelId="{2C10D490-44E0-4B23-9196-15605EC89A80}" type="presParOf" srcId="{45D889A6-2065-4413-90AD-9A5E3B83EB80}" destId="{DD557C90-FA70-42D5-B4CF-AF68D396F1D0}" srcOrd="0" destOrd="0" presId="urn:microsoft.com/office/officeart/2005/8/layout/arrow2"/>
    <dgm:cxn modelId="{2A4DEB30-9E7F-487A-AE64-494450CA4D90}" type="presParOf" srcId="{45D889A6-2065-4413-90AD-9A5E3B83EB80}" destId="{23544B86-0954-4668-8FD0-D23594725EA0}" srcOrd="1" destOrd="0" presId="urn:microsoft.com/office/officeart/2005/8/layout/arrow2"/>
    <dgm:cxn modelId="{80B995DD-D9E6-4DF4-A094-A57294C6E6D3}" type="presParOf" srcId="{23544B86-0954-4668-8FD0-D23594725EA0}" destId="{4FAB2D39-7856-45CE-9233-D2832064BD29}" srcOrd="0" destOrd="0" presId="urn:microsoft.com/office/officeart/2005/8/layout/arrow2"/>
    <dgm:cxn modelId="{80C3F34E-25DC-4E59-B3DD-B7A2B9A8FAD3}" type="presParOf" srcId="{23544B86-0954-4668-8FD0-D23594725EA0}" destId="{A447B5B1-A4AC-41F0-AA25-C2C5928B0D96}" srcOrd="1" destOrd="0" presId="urn:microsoft.com/office/officeart/2005/8/layout/arrow2"/>
    <dgm:cxn modelId="{A4E10931-E3BE-4F33-9792-C1267DF9E27D}" type="presParOf" srcId="{23544B86-0954-4668-8FD0-D23594725EA0}" destId="{5CB930AB-E9EB-422E-A79A-2BCEB866612C}" srcOrd="2" destOrd="0" presId="urn:microsoft.com/office/officeart/2005/8/layout/arrow2"/>
    <dgm:cxn modelId="{F92D7159-3DC6-43E3-888A-257FDFBA416A}" type="presParOf" srcId="{23544B86-0954-4668-8FD0-D23594725EA0}" destId="{BE151E54-9828-4942-8D66-435BCBF063D1}" srcOrd="3" destOrd="0" presId="urn:microsoft.com/office/officeart/2005/8/layout/arrow2"/>
    <dgm:cxn modelId="{1D37DC27-4E4B-44B2-8B5E-38E71A570088}" type="presParOf" srcId="{23544B86-0954-4668-8FD0-D23594725EA0}" destId="{913B2DE1-6990-491E-81B4-D7FF4195E553}" srcOrd="4" destOrd="0" presId="urn:microsoft.com/office/officeart/2005/8/layout/arrow2"/>
    <dgm:cxn modelId="{06B628DA-C4AC-4C76-AFD6-4038B078A6E8}" type="presParOf" srcId="{23544B86-0954-4668-8FD0-D23594725EA0}" destId="{75C0FCD4-42DF-4C1E-AC92-BE71249E85A2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557C90-FA70-42D5-B4CF-AF68D396F1D0}">
      <dsp:nvSpPr>
        <dsp:cNvPr id="0" name=""/>
        <dsp:cNvSpPr/>
      </dsp:nvSpPr>
      <dsp:spPr>
        <a:xfrm>
          <a:off x="0" y="70499"/>
          <a:ext cx="6914546" cy="4321591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AB2D39-7856-45CE-9233-D2832064BD29}">
      <dsp:nvSpPr>
        <dsp:cNvPr id="0" name=""/>
        <dsp:cNvSpPr/>
      </dsp:nvSpPr>
      <dsp:spPr>
        <a:xfrm>
          <a:off x="878147" y="3494150"/>
          <a:ext cx="179778" cy="1797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47B5B1-A4AC-41F0-AA25-C2C5928B0D96}">
      <dsp:nvSpPr>
        <dsp:cNvPr id="0" name=""/>
        <dsp:cNvSpPr/>
      </dsp:nvSpPr>
      <dsp:spPr>
        <a:xfrm>
          <a:off x="117043" y="3724020"/>
          <a:ext cx="2226106" cy="1248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61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>
              <a:solidFill>
                <a:srgbClr val="FF3300"/>
              </a:solidFill>
              <a:latin typeface="Arial Rounded MT Bold" panose="020F0704030504030204" pitchFamily="34" charset="0"/>
            </a:rPr>
            <a:t>PREDISPOSIZIONE</a:t>
          </a:r>
        </a:p>
        <a:p>
          <a:pPr marL="0" lvl="0" indent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>
              <a:solidFill>
                <a:schemeClr val="bg2"/>
              </a:solidFill>
              <a:latin typeface="Arial Rounded MT Bold" panose="020F0704030504030204" pitchFamily="34" charset="0"/>
            </a:rPr>
            <a:t>L’azienda viticola compila la comunicazione, la può modificare o cancellare (fino a quando non la chiude)</a:t>
          </a:r>
          <a:endParaRPr lang="it-IT" sz="1300" kern="1200" dirty="0"/>
        </a:p>
      </dsp:txBody>
      <dsp:txXfrm>
        <a:off x="117043" y="3724020"/>
        <a:ext cx="2226106" cy="1248939"/>
      </dsp:txXfrm>
    </dsp:sp>
    <dsp:sp modelId="{5CB930AB-E9EB-422E-A79A-2BCEB866612C}">
      <dsp:nvSpPr>
        <dsp:cNvPr id="0" name=""/>
        <dsp:cNvSpPr/>
      </dsp:nvSpPr>
      <dsp:spPr>
        <a:xfrm>
          <a:off x="2465035" y="2319542"/>
          <a:ext cx="324983" cy="3249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151E54-9828-4942-8D66-435BCBF063D1}">
      <dsp:nvSpPr>
        <dsp:cNvPr id="0" name=""/>
        <dsp:cNvSpPr/>
      </dsp:nvSpPr>
      <dsp:spPr>
        <a:xfrm>
          <a:off x="1766940" y="2705409"/>
          <a:ext cx="2883282" cy="1182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202" tIns="0" rIns="0" bIns="0" numCol="1" spcCol="1270" anchor="t" anchorCtr="0">
          <a:noAutofit/>
        </a:bodyPr>
        <a:lstStyle/>
        <a:p>
          <a:pPr marL="0" lvl="0" indent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>
              <a:solidFill>
                <a:srgbClr val="FF3300"/>
              </a:solidFill>
              <a:latin typeface="Arial Rounded MT Bold" panose="020F0704030504030204" pitchFamily="34" charset="0"/>
            </a:rPr>
            <a:t>CHIUSURA E TRASMISSIONE </a:t>
          </a:r>
          <a:r>
            <a:rPr lang="it-IT" sz="1300" b="1" kern="1200" dirty="0">
              <a:solidFill>
                <a:schemeClr val="bg2"/>
              </a:solidFill>
              <a:latin typeface="Arial Rounded MT Bold" panose="020F0704030504030204" pitchFamily="34" charset="0"/>
            </a:rPr>
            <a:t>L’azienda viticola chiude la comunicazione e la trasmette a ICQRF ed ODC competente. Può essere solo annullata, ma non è più modificabile</a:t>
          </a:r>
          <a:endParaRPr lang="it-IT" sz="1300" kern="1200" dirty="0">
            <a:solidFill>
              <a:schemeClr val="bg2"/>
            </a:solidFill>
          </a:endParaRPr>
        </a:p>
      </dsp:txBody>
      <dsp:txXfrm>
        <a:off x="1766940" y="2705409"/>
        <a:ext cx="2883282" cy="1182737"/>
      </dsp:txXfrm>
    </dsp:sp>
    <dsp:sp modelId="{913B2DE1-6990-491E-81B4-D7FF4195E553}">
      <dsp:nvSpPr>
        <dsp:cNvPr id="0" name=""/>
        <dsp:cNvSpPr/>
      </dsp:nvSpPr>
      <dsp:spPr>
        <a:xfrm>
          <a:off x="4373450" y="1604750"/>
          <a:ext cx="449445" cy="4494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C0FCD4-42DF-4C1E-AC92-BE71249E85A2}">
      <dsp:nvSpPr>
        <dsp:cNvPr id="0" name=""/>
        <dsp:cNvSpPr/>
      </dsp:nvSpPr>
      <dsp:spPr>
        <a:xfrm>
          <a:off x="4718809" y="1697289"/>
          <a:ext cx="2069667" cy="1300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8152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>
              <a:solidFill>
                <a:srgbClr val="FF3300"/>
              </a:solidFill>
              <a:latin typeface="Arial Rounded MT Bold" panose="020F0704030504030204" pitchFamily="34" charset="0"/>
            </a:rPr>
            <a:t>REPORTISTICA</a:t>
          </a:r>
        </a:p>
        <a:p>
          <a:pPr marL="0" lvl="0" indent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>
              <a:solidFill>
                <a:schemeClr val="bg2"/>
              </a:solidFill>
              <a:latin typeface="Arial Rounded MT Bold" panose="020F0704030504030204" pitchFamily="34" charset="0"/>
            </a:rPr>
            <a:t>L’ufficio ICQRF (e l’ODC) consultano la comunicazione dal cruscotto presente nel    SIAN.</a:t>
          </a:r>
        </a:p>
      </dsp:txBody>
      <dsp:txXfrm>
        <a:off x="4718809" y="1697289"/>
        <a:ext cx="2069667" cy="13005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A1426-8EC3-4342-B28C-2EEF4FFB2B71}" type="datetimeFigureOut">
              <a:rPr lang="it-IT" smtClean="0"/>
              <a:t>04/04/2019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757E6E-5AD4-47D5-90C9-E42E7C75FBD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16911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it-IT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it-IT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/>
              <a:t>Click to edit Master text styles</a:t>
            </a:r>
          </a:p>
          <a:p>
            <a:pPr lvl="1"/>
            <a:r>
              <a:rPr lang="en-US" altLang="it-IT"/>
              <a:t>Second level</a:t>
            </a:r>
          </a:p>
          <a:p>
            <a:pPr lvl="2"/>
            <a:r>
              <a:rPr lang="en-US" altLang="it-IT"/>
              <a:t>Third level</a:t>
            </a:r>
          </a:p>
          <a:p>
            <a:pPr lvl="3"/>
            <a:r>
              <a:rPr lang="en-US" altLang="it-IT"/>
              <a:t>Fourth level</a:t>
            </a:r>
          </a:p>
          <a:p>
            <a:pPr lvl="4"/>
            <a:r>
              <a:rPr lang="en-US" altLang="it-IT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it-IT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9D3F28D-1C68-4244-8752-097C3B3168A7}" type="slidenum">
              <a:rPr lang="en-US" altLang="it-IT"/>
              <a:pPr/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28341621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0CBB1E-A7ED-4412-8BBD-F4675237363A}" type="slidenum">
              <a:rPr lang="en-US" altLang="it-IT"/>
              <a:pPr/>
              <a:t>1</a:t>
            </a:fld>
            <a:endParaRPr lang="en-US" altLang="it-IT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 dirty="0"/>
          </a:p>
        </p:txBody>
      </p:sp>
    </p:spTree>
    <p:extLst>
      <p:ext uri="{BB962C8B-B14F-4D97-AF65-F5344CB8AC3E}">
        <p14:creationId xmlns:p14="http://schemas.microsoft.com/office/powerpoint/2010/main" val="4188603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FECF37-4FF8-489F-851B-233355517329}" type="slidenum">
              <a:rPr lang="en-US" altLang="it-IT"/>
              <a:pPr/>
              <a:t>2</a:t>
            </a:fld>
            <a:endParaRPr lang="en-US" altLang="it-IT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509573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3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3811614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4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2582522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FECF37-4FF8-489F-851B-233355517329}" type="slidenum">
              <a:rPr lang="en-US" altLang="it-IT"/>
              <a:pPr/>
              <a:t>5</a:t>
            </a:fld>
            <a:endParaRPr lang="en-US" altLang="it-IT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2943123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6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2860224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7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5442224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8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38935498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9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2115284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10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25451373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11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1260342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12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38265254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FECF37-4FF8-489F-851B-233355517329}" type="slidenum">
              <a:rPr lang="en-US" altLang="it-IT"/>
              <a:pPr/>
              <a:t>13</a:t>
            </a:fld>
            <a:endParaRPr lang="en-US" altLang="it-IT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11264899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14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40263570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15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9601468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16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15442520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FECF37-4FF8-489F-851B-233355517329}" type="slidenum">
              <a:rPr lang="en-US" altLang="it-IT"/>
              <a:pPr/>
              <a:t>17</a:t>
            </a:fld>
            <a:endParaRPr lang="en-US" altLang="it-IT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36105480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18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17779969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19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24254689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20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4352937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21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3728380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22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16883113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23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8192486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24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2528740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25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11180466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26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41386545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27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37191182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28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5130694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29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38457586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30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38068128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31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6793609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8C024-1FD5-478F-AAA2-D561C00B5DAB}" type="slidenum">
              <a:rPr lang="en-US" altLang="it-IT"/>
              <a:pPr/>
              <a:t>32</a:t>
            </a:fld>
            <a:endParaRPr lang="en-US" altLang="it-IT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it-IT"/>
          </a:p>
        </p:txBody>
      </p:sp>
    </p:spTree>
    <p:extLst>
      <p:ext uri="{BB962C8B-B14F-4D97-AF65-F5344CB8AC3E}">
        <p14:creationId xmlns:p14="http://schemas.microsoft.com/office/powerpoint/2010/main" val="123327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43200" y="5181600"/>
            <a:ext cx="5867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it-IT" altLang="it-IT" noProof="0"/>
              <a:t>Fare clic per modificare lo stile del titolo</a:t>
            </a:r>
            <a:endParaRPr lang="en-US" altLang="it-IT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5867400"/>
            <a:ext cx="58674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800"/>
            </a:lvl1pPr>
          </a:lstStyle>
          <a:p>
            <a:pPr lvl="0"/>
            <a:r>
              <a:rPr lang="it-IT" altLang="it-IT" noProof="0"/>
              <a:t>Fare clic per modificare lo stile del sottotitolo dello schema</a:t>
            </a:r>
            <a:endParaRPr lang="en-US" altLang="it-IT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532232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693196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990600" y="2073275"/>
            <a:ext cx="3581400" cy="3870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724400" y="2073275"/>
            <a:ext cx="3581400" cy="3870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503853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072315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3530329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2245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49606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834981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097664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77050" y="228600"/>
            <a:ext cx="1962150" cy="57150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990600" y="228600"/>
            <a:ext cx="5734050" cy="57150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563766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228600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  <a:endParaRPr lang="en-US" altLang="it-IT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073275"/>
            <a:ext cx="7315200" cy="387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  <a:endParaRPr lang="en-US" altLang="it-IT"/>
          </a:p>
        </p:txBody>
      </p:sp>
      <p:pic>
        <p:nvPicPr>
          <p:cNvPr id="4" name="Picture 7" descr="logo Mipaaft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5345"/>
            <a:ext cx="1584176" cy="880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politicheagricole.it/" TargetMode="Externa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979712" y="5517232"/>
            <a:ext cx="6768752" cy="704850"/>
          </a:xfrm>
        </p:spPr>
        <p:txBody>
          <a:bodyPr/>
          <a:lstStyle/>
          <a:p>
            <a:r>
              <a:rPr lang="en-US" altLang="it-IT" b="1" dirty="0" err="1">
                <a:latin typeface="Arial Rounded MT Bold" panose="020F0704030504030204" pitchFamily="34" charset="0"/>
              </a:rPr>
              <a:t>Digitalizzazione</a:t>
            </a:r>
            <a:r>
              <a:rPr lang="en-US" altLang="it-IT" b="1" dirty="0">
                <a:latin typeface="Arial Rounded MT Bold" panose="020F0704030504030204" pitchFamily="34" charset="0"/>
              </a:rPr>
              <a:t> </a:t>
            </a:r>
            <a:r>
              <a:rPr lang="en-US" altLang="it-IT" b="1" dirty="0" err="1">
                <a:latin typeface="Arial Rounded MT Bold" panose="020F0704030504030204" pitchFamily="34" charset="0"/>
              </a:rPr>
              <a:t>degli</a:t>
            </a:r>
            <a:r>
              <a:rPr lang="en-US" altLang="it-IT" b="1" dirty="0">
                <a:latin typeface="Arial Rounded MT Bold" panose="020F0704030504030204" pitchFamily="34" charset="0"/>
              </a:rPr>
              <a:t> </a:t>
            </a:r>
            <a:r>
              <a:rPr lang="en-US" altLang="it-IT" b="1" dirty="0" err="1">
                <a:latin typeface="Arial Rounded MT Bold" panose="020F0704030504030204" pitchFamily="34" charset="0"/>
              </a:rPr>
              <a:t>adempimenti</a:t>
            </a:r>
            <a:r>
              <a:rPr lang="en-US" altLang="it-IT" b="1" dirty="0">
                <a:latin typeface="Arial Rounded MT Bold" panose="020F0704030504030204" pitchFamily="34" charset="0"/>
              </a:rPr>
              <a:t> </a:t>
            </a:r>
            <a:r>
              <a:rPr lang="en-US" altLang="it-IT" b="1" dirty="0" err="1">
                <a:latin typeface="Arial Rounded MT Bold" panose="020F0704030504030204" pitchFamily="34" charset="0"/>
              </a:rPr>
              <a:t>vitivinicoli</a:t>
            </a:r>
            <a:endParaRPr lang="ru-RU" altLang="it-IT" b="1" dirty="0"/>
          </a:p>
        </p:txBody>
      </p:sp>
      <p:pic>
        <p:nvPicPr>
          <p:cNvPr id="3" name="Picture 2" descr="Risultati immagini per logo icqr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95858"/>
            <a:ext cx="191634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Risultati immagini per qualita vin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492896"/>
            <a:ext cx="4896544" cy="27543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84658" y="4696010"/>
            <a:ext cx="6265862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Stato di attuazione 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-108520" y="1788272"/>
            <a:ext cx="6265862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4000" b="1">
                <a:solidFill>
                  <a:schemeClr val="bg1"/>
                </a:solidFill>
                <a:latin typeface="Arial Rounded MT Bold" panose="020F0704030504030204" pitchFamily="34" charset="0"/>
                <a:ea typeface="+mj-ea"/>
                <a:cs typeface="+mj-cs"/>
              </a:defRPr>
            </a:lvl1pPr>
            <a:lvl2pPr algn="r" eaLnBrk="1" hangingPunct="1">
              <a:defRPr sz="4400">
                <a:solidFill>
                  <a:schemeClr val="bg1"/>
                </a:solidFill>
                <a:latin typeface="Microsoft Sans Serif" pitchFamily="34" charset="0"/>
              </a:defRPr>
            </a:lvl2pPr>
            <a:lvl3pPr algn="r" eaLnBrk="1" hangingPunct="1">
              <a:defRPr sz="4400">
                <a:solidFill>
                  <a:schemeClr val="bg1"/>
                </a:solidFill>
                <a:latin typeface="Microsoft Sans Serif" pitchFamily="34" charset="0"/>
              </a:defRPr>
            </a:lvl3pPr>
            <a:lvl4pPr algn="r" eaLnBrk="1" hangingPunct="1">
              <a:defRPr sz="4400">
                <a:solidFill>
                  <a:schemeClr val="bg1"/>
                </a:solidFill>
                <a:latin typeface="Microsoft Sans Serif" pitchFamily="34" charset="0"/>
              </a:defRPr>
            </a:lvl4pPr>
            <a:lvl5pPr algn="r" eaLnBrk="1" hangingPunct="1">
              <a:defRPr sz="4400">
                <a:solidFill>
                  <a:schemeClr val="bg1"/>
                </a:solidFill>
                <a:latin typeface="Microsoft Sans Serif" pitchFamily="34" charset="0"/>
              </a:defRPr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9pPr>
          </a:lstStyle>
          <a:p>
            <a:r>
              <a:rPr lang="it-IT" altLang="it-IT" dirty="0"/>
              <a:t>Il registro telematico </a:t>
            </a:r>
          </a:p>
          <a:p>
            <a:r>
              <a:rPr lang="it-IT" altLang="it-IT" dirty="0"/>
              <a:t>e le sue funzionalità</a:t>
            </a:r>
          </a:p>
        </p:txBody>
      </p: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C812B21E-4A88-448B-88C8-AED61B42C7FF}"/>
              </a:ext>
            </a:extLst>
          </p:cNvPr>
          <p:cNvCxnSpPr>
            <a:cxnSpLocks/>
          </p:cNvCxnSpPr>
          <p:nvPr/>
        </p:nvCxnSpPr>
        <p:spPr bwMode="auto">
          <a:xfrm>
            <a:off x="0" y="5373216"/>
            <a:ext cx="5580112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71644" y="3356992"/>
            <a:ext cx="3672356" cy="23503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617526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934200" cy="715963"/>
          </a:xfrm>
        </p:spPr>
        <p:txBody>
          <a:bodyPr/>
          <a:lstStyle/>
          <a:p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Obiettivi</a:t>
            </a:r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 </a:t>
            </a: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907704" y="1052736"/>
            <a:ext cx="7056784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Clr>
                <a:srgbClr val="FF6600"/>
              </a:buClr>
              <a:buFontTx/>
              <a:buBlip>
                <a:blip r:embed="rId4"/>
              </a:buBlip>
              <a:defRPr/>
            </a:pPr>
            <a:r>
              <a:rPr lang="it-IT" sz="2400" b="1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Semplificazione e minori adempimenti </a:t>
            </a:r>
            <a:r>
              <a:rPr lang="it-IT" sz="2400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per gli operatori</a:t>
            </a:r>
          </a:p>
          <a:p>
            <a:pPr marL="0" indent="0">
              <a:spcBef>
                <a:spcPts val="0"/>
              </a:spcBef>
              <a:buClr>
                <a:srgbClr val="FF6600"/>
              </a:buClr>
              <a:buFontTx/>
              <a:buNone/>
              <a:defRPr/>
            </a:pPr>
            <a:endParaRPr lang="it-IT" sz="2400" kern="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spcBef>
                <a:spcPts val="0"/>
              </a:spcBef>
              <a:buClr>
                <a:srgbClr val="FF6600"/>
              </a:buClr>
              <a:buFontTx/>
              <a:buBlip>
                <a:blip r:embed="rId4"/>
              </a:buBlip>
              <a:defRPr/>
            </a:pPr>
            <a:r>
              <a:rPr lang="it-IT" sz="2400" b="1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Integrazione</a:t>
            </a:r>
            <a:r>
              <a:rPr lang="it-IT" sz="2400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 della banca dati SIAN</a:t>
            </a:r>
          </a:p>
          <a:p>
            <a:pPr marL="0" indent="0">
              <a:spcBef>
                <a:spcPts val="0"/>
              </a:spcBef>
              <a:buClr>
                <a:srgbClr val="FF6600"/>
              </a:buClr>
              <a:buFontTx/>
              <a:buNone/>
              <a:defRPr/>
            </a:pPr>
            <a:endParaRPr lang="it-IT" sz="2400" kern="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spcBef>
                <a:spcPts val="0"/>
              </a:spcBef>
              <a:buClr>
                <a:srgbClr val="FF6600"/>
              </a:buClr>
              <a:buBlip>
                <a:blip r:embed="rId4"/>
              </a:buBlip>
              <a:defRPr/>
            </a:pPr>
            <a:r>
              <a:rPr lang="it-IT" sz="2400" b="1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Monitoraggio  e verifica on line delle giacenze</a:t>
            </a:r>
            <a:r>
              <a:rPr lang="it-IT" sz="2400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 e dei flussi  di  tutti gli operatori anche al fine di disporre di informazioni relative alle dinamiche di mercato – REPORT  denominato «Cantina Italia», disponibile sul sito  </a:t>
            </a:r>
            <a:r>
              <a:rPr lang="it-IT" sz="2400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  <a:hlinkClick r:id="rId5"/>
              </a:rPr>
              <a:t>www.politicheagricole.it</a:t>
            </a:r>
            <a:endParaRPr lang="it-IT" sz="2400" kern="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spcBef>
                <a:spcPts val="0"/>
              </a:spcBef>
              <a:buClr>
                <a:srgbClr val="FF6600"/>
              </a:buClr>
              <a:buBlip>
                <a:blip r:embed="rId4"/>
              </a:buBlip>
              <a:defRPr/>
            </a:pPr>
            <a:endParaRPr lang="it-IT" sz="2400" b="1" kern="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spcBef>
                <a:spcPts val="0"/>
              </a:spcBef>
              <a:buClr>
                <a:srgbClr val="FF6600"/>
              </a:buClr>
              <a:buBlip>
                <a:blip r:embed="rId4"/>
              </a:buBlip>
              <a:defRPr/>
            </a:pPr>
            <a:r>
              <a:rPr lang="it-IT" sz="2400" b="1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Miglioramento del controllo  delle produzioni di qualità</a:t>
            </a:r>
            <a:r>
              <a:rPr lang="it-IT" sz="2400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 da parte degli Organi di controllo</a:t>
            </a:r>
            <a:endParaRPr lang="it-IT" sz="2400" b="1" kern="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spcBef>
                <a:spcPts val="0"/>
              </a:spcBef>
              <a:buClr>
                <a:srgbClr val="FF6600"/>
              </a:buClr>
              <a:buFontTx/>
              <a:buBlip>
                <a:blip r:embed="rId4"/>
              </a:buBlip>
              <a:defRPr/>
            </a:pPr>
            <a:endParaRPr lang="it-IT" sz="2400" kern="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spcBef>
                <a:spcPts val="0"/>
              </a:spcBef>
              <a:buClr>
                <a:srgbClr val="FF6600"/>
              </a:buClr>
              <a:buFontTx/>
              <a:buBlip>
                <a:blip r:embed="rId4"/>
              </a:buBlip>
              <a:defRPr/>
            </a:pPr>
            <a:r>
              <a:rPr lang="it-IT" sz="2400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 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934200" cy="715963"/>
          </a:xfrm>
        </p:spPr>
        <p:txBody>
          <a:bodyPr/>
          <a:lstStyle/>
          <a:p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Obiettivi</a:t>
            </a:r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 </a:t>
            </a: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907704" y="1556792"/>
            <a:ext cx="7056784" cy="441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Clr>
                <a:srgbClr val="FF6600"/>
              </a:buClr>
              <a:buFontTx/>
              <a:buBlip>
                <a:blip r:embed="rId4"/>
              </a:buBlip>
              <a:defRPr/>
            </a:pPr>
            <a:r>
              <a:rPr lang="it-IT" sz="2400" b="1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Ottimizzazione della gestione del rischio </a:t>
            </a:r>
            <a:r>
              <a:rPr lang="it-IT" sz="2400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attraverso il monitoraggio dinamico dei comportamenti tenuti dai soggetti  borderline</a:t>
            </a:r>
          </a:p>
          <a:p>
            <a:pPr marL="0" indent="0">
              <a:spcBef>
                <a:spcPts val="0"/>
              </a:spcBef>
              <a:buClr>
                <a:srgbClr val="FF6600"/>
              </a:buClr>
              <a:buNone/>
              <a:defRPr/>
            </a:pPr>
            <a:endParaRPr lang="it-IT" sz="2400" kern="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spcBef>
                <a:spcPts val="0"/>
              </a:spcBef>
              <a:buClr>
                <a:srgbClr val="FF6600"/>
              </a:buClr>
              <a:buFontTx/>
              <a:buBlip>
                <a:blip r:embed="rId4"/>
              </a:buBlip>
              <a:defRPr/>
            </a:pPr>
            <a:r>
              <a:rPr lang="it-IT" sz="2400" b="1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Disponibilità di un sistema operativo  integrato  </a:t>
            </a:r>
            <a:r>
              <a:rPr lang="it-IT" sz="2400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a supporto delle aziende</a:t>
            </a:r>
          </a:p>
          <a:p>
            <a:pPr>
              <a:spcBef>
                <a:spcPts val="0"/>
              </a:spcBef>
              <a:buClr>
                <a:srgbClr val="FF6600"/>
              </a:buClr>
              <a:buFontTx/>
              <a:buBlip>
                <a:blip r:embed="rId4"/>
              </a:buBlip>
              <a:defRPr/>
            </a:pPr>
            <a:endParaRPr lang="it-IT" sz="2400" kern="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spcBef>
                <a:spcPts val="0"/>
              </a:spcBef>
              <a:buClr>
                <a:srgbClr val="FF6600"/>
              </a:buClr>
              <a:buFontTx/>
              <a:buBlip>
                <a:blip r:embed="rId4"/>
              </a:buBlip>
              <a:defRPr/>
            </a:pPr>
            <a:r>
              <a:rPr lang="it-IT" sz="2400" b="1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Sostegno al ruolo attivo del software aziendale </a:t>
            </a:r>
            <a:r>
              <a:rPr lang="it-IT" sz="2400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nel processo di digitalizzazione degli adempimenti normativi</a:t>
            </a:r>
          </a:p>
          <a:p>
            <a:pPr>
              <a:spcBef>
                <a:spcPts val="0"/>
              </a:spcBef>
              <a:buClr>
                <a:srgbClr val="FF6600"/>
              </a:buClr>
              <a:buFontTx/>
              <a:buBlip>
                <a:blip r:embed="rId4"/>
              </a:buBlip>
              <a:defRPr/>
            </a:pPr>
            <a:endParaRPr lang="it-IT" sz="2800" kern="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7750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>
          <a:xfrm>
            <a:off x="1619672" y="3068960"/>
            <a:ext cx="7315200" cy="715963"/>
          </a:xfrm>
        </p:spPr>
        <p:txBody>
          <a:bodyPr/>
          <a:lstStyle/>
          <a:p>
            <a:pPr algn="ctr"/>
            <a:r>
              <a:rPr lang="en-US" altLang="it-IT" sz="4000" b="1" dirty="0" err="1">
                <a:latin typeface="Arial Rounded MT Bold" panose="020F0704030504030204" pitchFamily="34" charset="0"/>
              </a:rPr>
              <a:t>Digitalizzazioni</a:t>
            </a:r>
            <a:r>
              <a:rPr lang="en-US" altLang="it-IT" sz="4000" b="1" dirty="0">
                <a:latin typeface="Arial Rounded MT Bold" panose="020F0704030504030204" pitchFamily="34" charset="0"/>
              </a:rPr>
              <a:t> </a:t>
            </a:r>
            <a:r>
              <a:rPr lang="en-US" altLang="it-IT" sz="4000" b="1" dirty="0" err="1">
                <a:latin typeface="Arial Rounded MT Bold" panose="020F0704030504030204" pitchFamily="34" charset="0"/>
              </a:rPr>
              <a:t>adempimenti</a:t>
            </a:r>
            <a:r>
              <a:rPr lang="en-US" altLang="it-IT" sz="4000" b="1" dirty="0">
                <a:latin typeface="Arial Rounded MT Bold" panose="020F0704030504030204" pitchFamily="34" charset="0"/>
              </a:rPr>
              <a:t> </a:t>
            </a:r>
            <a:r>
              <a:rPr lang="en-US" altLang="it-IT" sz="4000" b="1" dirty="0" err="1">
                <a:latin typeface="Arial Rounded MT Bold" panose="020F0704030504030204" pitchFamily="34" charset="0"/>
              </a:rPr>
              <a:t>vitivinicoli</a:t>
            </a:r>
            <a:endParaRPr lang="ru-RU" altLang="it-IT" sz="4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491880" y="4940728"/>
            <a:ext cx="6192688" cy="64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>
            <a:defPPr>
              <a:defRPr lang="en-US"/>
            </a:defPPr>
            <a:lvl1pPr eaLnBrk="1" hangingPunct="1"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rgbClr val="FF66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latin typeface="Calibri" panose="020F0502020204030204" pitchFamily="34" charset="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latin typeface="Calibri" panose="020F050202020403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latin typeface="Calibri" panose="020F050202020403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latin typeface="Calibri" panose="020F0502020204030204" pitchFamily="34" charset="0"/>
              </a:defRPr>
            </a:lvl9pPr>
          </a:lstStyle>
          <a:p>
            <a:r>
              <a:rPr lang="en-US" altLang="ko-KR" sz="3600" dirty="0" err="1">
                <a:solidFill>
                  <a:schemeClr val="bg1"/>
                </a:solidFill>
              </a:rPr>
              <a:t>Gli</a:t>
            </a:r>
            <a:r>
              <a:rPr lang="en-US" altLang="ko-KR" sz="3600" dirty="0">
                <a:solidFill>
                  <a:schemeClr val="bg1"/>
                </a:solidFill>
              </a:rPr>
              <a:t> </a:t>
            </a:r>
            <a:r>
              <a:rPr lang="en-US" altLang="ko-KR" sz="3600" dirty="0" err="1">
                <a:solidFill>
                  <a:schemeClr val="bg1"/>
                </a:solidFill>
              </a:rPr>
              <a:t>interventi</a:t>
            </a:r>
            <a:r>
              <a:rPr lang="en-US" altLang="ko-KR" sz="3600" dirty="0">
                <a:solidFill>
                  <a:schemeClr val="bg1"/>
                </a:solidFill>
              </a:rPr>
              <a:t> </a:t>
            </a:r>
            <a:r>
              <a:rPr lang="en-US" altLang="ko-KR" sz="3600" dirty="0" err="1">
                <a:solidFill>
                  <a:schemeClr val="bg1"/>
                </a:solidFill>
              </a:rPr>
              <a:t>realizzati</a:t>
            </a:r>
            <a:endParaRPr lang="en-US" altLang="it-IT" sz="3600" dirty="0">
              <a:solidFill>
                <a:schemeClr val="bg1"/>
              </a:solidFill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24CB486F-CD2D-4E1C-A7FD-65D39BA08140}"/>
              </a:ext>
            </a:extLst>
          </p:cNvPr>
          <p:cNvCxnSpPr>
            <a:cxnSpLocks/>
          </p:cNvCxnSpPr>
          <p:nvPr/>
        </p:nvCxnSpPr>
        <p:spPr bwMode="auto">
          <a:xfrm>
            <a:off x="2915816" y="5517672"/>
            <a:ext cx="6228184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188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897688" cy="715963"/>
          </a:xfrm>
        </p:spPr>
        <p:txBody>
          <a:bodyPr/>
          <a:lstStyle/>
          <a:p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Interventi</a:t>
            </a:r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rilasciati</a:t>
            </a:r>
            <a:endParaRPr lang="en-US" altLang="it-IT" sz="3600" b="1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7704" y="1052736"/>
            <a:ext cx="7056784" cy="4267200"/>
          </a:xfrm>
          <a:noFill/>
        </p:spPr>
        <p:txBody>
          <a:bodyPr/>
          <a:lstStyle/>
          <a:p>
            <a:pPr marL="0" indent="0" algn="just">
              <a:lnSpc>
                <a:spcPct val="80000"/>
              </a:lnSpc>
              <a:buNone/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Gli interventi già disponibili hanno riguardato :</a:t>
            </a:r>
          </a:p>
          <a:p>
            <a:pPr marL="0" indent="0" algn="just">
              <a:lnSpc>
                <a:spcPct val="80000"/>
              </a:lnSpc>
              <a:buNone/>
            </a:pPr>
            <a:endParaRPr lang="it-IT" altLang="ko-KR" sz="28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 algn="just">
              <a:lnSpc>
                <a:spcPct val="80000"/>
              </a:lnSpc>
              <a:buBlip>
                <a:blip r:embed="rId4"/>
              </a:buBlip>
            </a:pPr>
            <a:r>
              <a:rPr lang="it-IT" altLang="ko-KR" sz="28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La dichiarazione di giacenza</a:t>
            </a: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 (Reg. UE 274/2018) a partire dai saldi contabili del registro al 31 luglio (sia online che in cooperazione)</a:t>
            </a:r>
          </a:p>
          <a:p>
            <a:pPr marL="0" indent="0" algn="just">
              <a:lnSpc>
                <a:spcPct val="80000"/>
              </a:lnSpc>
              <a:buNone/>
            </a:pPr>
            <a:endParaRPr lang="it-IT" altLang="ko-KR" sz="28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 algn="just">
              <a:lnSpc>
                <a:spcPct val="80000"/>
              </a:lnSpc>
              <a:buBlip>
                <a:blip r:embed="rId4"/>
              </a:buBlip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La </a:t>
            </a:r>
            <a:r>
              <a:rPr lang="it-IT" altLang="ko-KR" sz="28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gestione digitale delle planimetrie</a:t>
            </a:r>
          </a:p>
          <a:p>
            <a:pPr marL="0" indent="0" algn="just">
              <a:lnSpc>
                <a:spcPct val="80000"/>
              </a:lnSpc>
              <a:buNone/>
            </a:pPr>
            <a:endParaRPr lang="it-IT" altLang="ko-KR" sz="2800" b="1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 algn="just">
              <a:lnSpc>
                <a:spcPct val="80000"/>
              </a:lnSpc>
              <a:buBlip>
                <a:blip r:embed="rId4"/>
              </a:buBlip>
            </a:pPr>
            <a:r>
              <a:rPr lang="it-IT" altLang="ko-KR" sz="28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La consultazione dello storico </a:t>
            </a: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del catalogo e della normativa (art.5 comma 2 DM 293/2015  - tempistiche di registrazione)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8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27791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897688" cy="715963"/>
          </a:xfrm>
        </p:spPr>
        <p:txBody>
          <a:bodyPr/>
          <a:lstStyle/>
          <a:p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Interventi</a:t>
            </a:r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rilasciati</a:t>
            </a:r>
            <a:endParaRPr lang="en-US" altLang="it-IT" sz="3600" b="1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7704" y="1052736"/>
            <a:ext cx="6624736" cy="4267200"/>
          </a:xfrm>
          <a:noFill/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Inoltre :</a:t>
            </a:r>
          </a:p>
          <a:p>
            <a:pPr algn="just">
              <a:lnSpc>
                <a:spcPct val="80000"/>
              </a:lnSpc>
              <a:buBlip>
                <a:blip r:embed="rId4"/>
              </a:buBlip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L’implementazione dei servizi del documento di trasporto MVV-E </a:t>
            </a:r>
            <a:r>
              <a:rPr lang="it-IT" altLang="ko-KR" sz="28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per la delega a CAA e imprese specializzate </a:t>
            </a: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nonché per consentirne l’utilizzo ai soggetti senza registro</a:t>
            </a:r>
          </a:p>
          <a:p>
            <a:pPr marL="0" indent="0" algn="just">
              <a:lnSpc>
                <a:spcPct val="80000"/>
              </a:lnSpc>
              <a:buNone/>
            </a:pPr>
            <a:endParaRPr lang="it-IT" altLang="ko-KR" sz="28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 algn="just">
              <a:lnSpc>
                <a:spcPct val="80000"/>
              </a:lnSpc>
              <a:buBlip>
                <a:blip r:embed="rId4"/>
              </a:buBlip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Il </a:t>
            </a:r>
            <a:r>
              <a:rPr lang="it-IT" altLang="ko-KR" sz="28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potenziamento dei servizi di cooperazione (web-service) dell’MVV-E </a:t>
            </a: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con l’introduzione dell’identificativo locale del documento e la consultazione del catalogo in sincrono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8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 marL="0" indent="0">
              <a:lnSpc>
                <a:spcPct val="80000"/>
              </a:lnSpc>
              <a:buNone/>
            </a:pPr>
            <a:endParaRPr lang="it-IT" altLang="ko-KR" sz="28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65832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934200" cy="715963"/>
          </a:xfrm>
        </p:spPr>
        <p:txBody>
          <a:bodyPr/>
          <a:lstStyle/>
          <a:p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Attivazioni</a:t>
            </a:r>
            <a:endParaRPr lang="en-US" altLang="it-IT" sz="3600" b="1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7704" y="1052736"/>
            <a:ext cx="5904656" cy="4267200"/>
          </a:xfrm>
          <a:noFill/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Aziende</a:t>
            </a: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con </a:t>
            </a: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registro</a:t>
            </a: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ufficiale</a:t>
            </a: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di cui &lt;  </a:t>
            </a:r>
            <a:r>
              <a:rPr lang="en-US" altLang="it-IT" sz="2800" b="1" dirty="0">
                <a:solidFill>
                  <a:schemeClr val="tx2"/>
                </a:solidFill>
                <a:latin typeface="Arial Rounded MT Bold" panose="020F0704030504030204" pitchFamily="34" charset="0"/>
              </a:rPr>
              <a:t>1.000 hl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           &gt;</a:t>
            </a:r>
            <a:r>
              <a:rPr lang="en-US" altLang="it-IT" sz="2800" b="1" dirty="0">
                <a:solidFill>
                  <a:schemeClr val="tx2"/>
                </a:solidFill>
                <a:latin typeface="Arial Rounded MT Bold" panose="020F0704030504030204" pitchFamily="34" charset="0"/>
              </a:rPr>
              <a:t>=1.000 hl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Aziende</a:t>
            </a: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in </a:t>
            </a: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cooperazione</a:t>
            </a: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Registri</a:t>
            </a: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attivati</a:t>
            </a: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di cui </a:t>
            </a: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delegato</a:t>
            </a: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a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          -&gt; CAA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          -&gt; impresa </a:t>
            </a: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specializzata</a:t>
            </a: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7452320" y="1052736"/>
            <a:ext cx="1586036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 algn="r">
              <a:lnSpc>
                <a:spcPct val="80000"/>
              </a:lnSpc>
              <a:buFontTx/>
              <a:buNone/>
            </a:pPr>
            <a:r>
              <a:rPr lang="en-US" altLang="it-IT" sz="2800" b="1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16.087</a:t>
            </a:r>
          </a:p>
          <a:p>
            <a:pPr marL="0" indent="0" algn="r">
              <a:lnSpc>
                <a:spcPct val="80000"/>
              </a:lnSpc>
              <a:buFontTx/>
              <a:buNone/>
            </a:pPr>
            <a:r>
              <a:rPr lang="en-US" altLang="it-IT" sz="2800" b="1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14.512</a:t>
            </a:r>
          </a:p>
          <a:p>
            <a:pPr marL="0" indent="0" algn="r">
              <a:lnSpc>
                <a:spcPct val="80000"/>
              </a:lnSpc>
              <a:buFontTx/>
              <a:buNone/>
            </a:pPr>
            <a:r>
              <a:rPr lang="en-US" altLang="it-IT" sz="2800" b="1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1.575</a:t>
            </a:r>
          </a:p>
          <a:p>
            <a:pPr marL="0" indent="0" algn="r">
              <a:lnSpc>
                <a:spcPct val="80000"/>
              </a:lnSpc>
              <a:buNone/>
            </a:pPr>
            <a:endParaRPr lang="en-US" altLang="it-IT" sz="2800" b="1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 algn="r">
              <a:lnSpc>
                <a:spcPct val="80000"/>
              </a:lnSpc>
              <a:buNone/>
            </a:pPr>
            <a:r>
              <a:rPr lang="en-US" altLang="it-IT" sz="2800" b="1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6.778</a:t>
            </a:r>
          </a:p>
          <a:p>
            <a:pPr marL="0" indent="0" algn="r">
              <a:lnSpc>
                <a:spcPct val="80000"/>
              </a:lnSpc>
              <a:buFontTx/>
              <a:buNone/>
            </a:pPr>
            <a:endParaRPr lang="en-US" altLang="it-IT" sz="2800" b="1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 algn="r">
              <a:lnSpc>
                <a:spcPct val="80000"/>
              </a:lnSpc>
              <a:buFontTx/>
              <a:buNone/>
            </a:pPr>
            <a:r>
              <a:rPr lang="en-US" altLang="it-IT" sz="2800" b="1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19.547</a:t>
            </a:r>
          </a:p>
          <a:p>
            <a:pPr marL="0" indent="0" algn="r">
              <a:lnSpc>
                <a:spcPct val="80000"/>
              </a:lnSpc>
              <a:buNone/>
            </a:pPr>
            <a:endParaRPr lang="en-US" altLang="it-IT" sz="2800" b="1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 algn="r">
              <a:lnSpc>
                <a:spcPct val="80000"/>
              </a:lnSpc>
              <a:buNone/>
            </a:pPr>
            <a:r>
              <a:rPr lang="en-US" altLang="it-IT" sz="2800" b="1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4.198</a:t>
            </a:r>
          </a:p>
          <a:p>
            <a:pPr marL="0" indent="0" algn="r">
              <a:lnSpc>
                <a:spcPct val="80000"/>
              </a:lnSpc>
              <a:buNone/>
            </a:pPr>
            <a:r>
              <a:rPr lang="en-US" altLang="it-IT" sz="2800" b="1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2.215</a:t>
            </a:r>
          </a:p>
          <a:p>
            <a:pPr marL="0" indent="0" algn="r">
              <a:lnSpc>
                <a:spcPct val="80000"/>
              </a:lnSpc>
              <a:buFontTx/>
              <a:buNone/>
            </a:pPr>
            <a:endParaRPr lang="en-US" altLang="it-IT" sz="2800" b="1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127776" y="6559674"/>
            <a:ext cx="2016224" cy="298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 algn="r">
              <a:lnSpc>
                <a:spcPct val="80000"/>
              </a:lnSpc>
              <a:buFontTx/>
              <a:buNone/>
            </a:pPr>
            <a:r>
              <a:rPr lang="en-US" altLang="ko-KR" sz="1600" kern="0" dirty="0" err="1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Dati</a:t>
            </a:r>
            <a:r>
              <a:rPr lang="en-US" altLang="ko-KR" sz="1600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 al 15/03/2019</a:t>
            </a:r>
            <a:endParaRPr lang="en-US" altLang="it-IT" sz="1600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994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934200" cy="715963"/>
          </a:xfrm>
        </p:spPr>
        <p:txBody>
          <a:bodyPr/>
          <a:lstStyle/>
          <a:p>
            <a:r>
              <a:rPr lang="en-US" altLang="it-IT" sz="40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I numeri del </a:t>
            </a:r>
            <a:r>
              <a:rPr lang="en-US" altLang="it-IT" sz="40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registro</a:t>
            </a:r>
            <a:endParaRPr lang="en-US" altLang="it-IT" sz="4000" b="1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7704" y="1052736"/>
            <a:ext cx="5904656" cy="4267200"/>
          </a:xfrm>
          <a:noFill/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altLang="ko-KR" sz="2800" dirty="0" err="1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Pacchetti</a:t>
            </a:r>
            <a:r>
              <a:rPr lang="en-US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 XML </a:t>
            </a:r>
            <a:r>
              <a:rPr lang="en-US" altLang="ko-KR" sz="2800" dirty="0" err="1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ricevuti</a:t>
            </a: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Pacchetti</a:t>
            </a: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elaborati</a:t>
            </a: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entro</a:t>
            </a: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30’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% </a:t>
            </a: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sul</a:t>
            </a: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totale</a:t>
            </a: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Operazioni</a:t>
            </a: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registrate</a:t>
            </a: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Prodotti</a:t>
            </a: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in </a:t>
            </a: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catalogo</a:t>
            </a: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Soggetti</a:t>
            </a: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in </a:t>
            </a: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anagrafica</a:t>
            </a: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Vasi</a:t>
            </a: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vinari</a:t>
            </a: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censiti</a:t>
            </a: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Planimetrie</a:t>
            </a: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732240" y="1052736"/>
            <a:ext cx="2306116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 algn="r">
              <a:lnSpc>
                <a:spcPct val="80000"/>
              </a:lnSpc>
              <a:buFontTx/>
              <a:buNone/>
            </a:pPr>
            <a:r>
              <a:rPr lang="en-US" altLang="it-IT" sz="2800" b="1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7.504.592</a:t>
            </a:r>
          </a:p>
          <a:p>
            <a:pPr marL="0" indent="0" algn="r">
              <a:lnSpc>
                <a:spcPct val="80000"/>
              </a:lnSpc>
              <a:buFontTx/>
              <a:buNone/>
            </a:pPr>
            <a:r>
              <a:rPr lang="en-US" altLang="it-IT" sz="2800" b="1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7.326.859</a:t>
            </a:r>
          </a:p>
          <a:p>
            <a:pPr marL="0" indent="0" algn="r">
              <a:lnSpc>
                <a:spcPct val="80000"/>
              </a:lnSpc>
              <a:buFontTx/>
              <a:buNone/>
            </a:pPr>
            <a:r>
              <a:rPr lang="en-US" altLang="it-IT" sz="2800" b="1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98%</a:t>
            </a:r>
          </a:p>
          <a:p>
            <a:pPr marL="0" indent="0" algn="r">
              <a:lnSpc>
                <a:spcPct val="80000"/>
              </a:lnSpc>
              <a:buFontTx/>
              <a:buNone/>
            </a:pPr>
            <a:endParaRPr lang="en-US" altLang="it-IT" sz="2800" b="1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 algn="r">
              <a:lnSpc>
                <a:spcPct val="80000"/>
              </a:lnSpc>
              <a:buFontTx/>
              <a:buNone/>
            </a:pPr>
            <a:r>
              <a:rPr lang="en-US" altLang="it-IT" sz="2800" b="1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51.436.577</a:t>
            </a:r>
          </a:p>
          <a:p>
            <a:pPr marL="0" indent="0" algn="r">
              <a:lnSpc>
                <a:spcPct val="80000"/>
              </a:lnSpc>
              <a:buNone/>
            </a:pPr>
            <a:r>
              <a:rPr lang="it-IT" sz="2800" b="1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1.398.930</a:t>
            </a:r>
          </a:p>
          <a:p>
            <a:pPr marL="0" indent="0" algn="r">
              <a:lnSpc>
                <a:spcPct val="80000"/>
              </a:lnSpc>
              <a:buNone/>
            </a:pPr>
            <a:r>
              <a:rPr lang="en-US" altLang="it-IT" sz="2800" b="1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903.833</a:t>
            </a:r>
          </a:p>
          <a:p>
            <a:pPr marL="0" indent="0" algn="r">
              <a:lnSpc>
                <a:spcPct val="80000"/>
              </a:lnSpc>
              <a:buNone/>
            </a:pPr>
            <a:r>
              <a:rPr lang="en-US" altLang="it-IT" sz="2800" b="1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579.101</a:t>
            </a:r>
          </a:p>
          <a:p>
            <a:pPr marL="0" indent="0" algn="r">
              <a:lnSpc>
                <a:spcPct val="80000"/>
              </a:lnSpc>
              <a:buNone/>
            </a:pPr>
            <a:endParaRPr lang="en-US" altLang="it-IT" sz="2800" b="1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 algn="r">
              <a:lnSpc>
                <a:spcPct val="80000"/>
              </a:lnSpc>
              <a:buNone/>
            </a:pPr>
            <a:endParaRPr lang="en-US" altLang="it-IT" sz="2800" b="1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 algn="r">
              <a:lnSpc>
                <a:spcPct val="80000"/>
              </a:lnSpc>
              <a:buNone/>
            </a:pPr>
            <a:r>
              <a:rPr lang="en-US" altLang="it-IT" sz="2800" b="1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1.030</a:t>
            </a:r>
          </a:p>
          <a:p>
            <a:pPr marL="0" indent="0" algn="r">
              <a:lnSpc>
                <a:spcPct val="80000"/>
              </a:lnSpc>
              <a:buNone/>
            </a:pPr>
            <a:endParaRPr lang="en-US" altLang="it-IT" sz="2800" b="1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 algn="r">
              <a:lnSpc>
                <a:spcPct val="80000"/>
              </a:lnSpc>
              <a:buNone/>
            </a:pPr>
            <a:endParaRPr lang="en-US" altLang="it-IT" sz="2800" b="1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 algn="r">
              <a:lnSpc>
                <a:spcPct val="80000"/>
              </a:lnSpc>
              <a:buFontTx/>
              <a:buNone/>
            </a:pPr>
            <a:endParaRPr lang="en-US" altLang="it-IT" sz="2800" b="1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4601555-9887-47E9-AEFD-4585C17E9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7776" y="6559674"/>
            <a:ext cx="2016224" cy="298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 algn="r">
              <a:lnSpc>
                <a:spcPct val="80000"/>
              </a:lnSpc>
              <a:buFontTx/>
              <a:buNone/>
            </a:pPr>
            <a:r>
              <a:rPr lang="en-US" altLang="ko-KR" sz="1600" kern="0" dirty="0" err="1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Dati</a:t>
            </a:r>
            <a:r>
              <a:rPr lang="en-US" altLang="ko-KR" sz="1600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 al 15/03/2019</a:t>
            </a:r>
            <a:endParaRPr lang="en-US" altLang="it-IT" sz="1600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595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934200" cy="715963"/>
          </a:xfrm>
        </p:spPr>
        <p:txBody>
          <a:bodyPr/>
          <a:lstStyle/>
          <a:p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Il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documento</a:t>
            </a:r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 MVV-E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7704" y="1052736"/>
            <a:ext cx="5904656" cy="4267200"/>
          </a:xfrm>
          <a:noFill/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MVV-E </a:t>
            </a:r>
            <a:r>
              <a:rPr lang="en-US" altLang="ko-KR" sz="2800" dirty="0" err="1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emessi</a:t>
            </a: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MVV-E </a:t>
            </a: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nazionali</a:t>
            </a: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MVV-E </a:t>
            </a: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esteri</a:t>
            </a: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7094140" y="1052736"/>
            <a:ext cx="1944216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 algn="r">
              <a:lnSpc>
                <a:spcPct val="80000"/>
              </a:lnSpc>
              <a:buFontTx/>
              <a:buNone/>
            </a:pPr>
            <a:r>
              <a:rPr lang="en-US" altLang="it-IT" sz="2800" b="1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5.140</a:t>
            </a:r>
          </a:p>
          <a:p>
            <a:pPr marL="0" indent="0" algn="r">
              <a:lnSpc>
                <a:spcPct val="80000"/>
              </a:lnSpc>
              <a:buFontTx/>
              <a:buNone/>
            </a:pPr>
            <a:endParaRPr lang="en-US" altLang="it-IT" sz="2800" b="1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 algn="r">
              <a:lnSpc>
                <a:spcPct val="80000"/>
              </a:lnSpc>
              <a:buFontTx/>
              <a:buNone/>
            </a:pPr>
            <a:r>
              <a:rPr lang="en-US" altLang="it-IT" sz="2800" b="1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4.310</a:t>
            </a:r>
          </a:p>
          <a:p>
            <a:pPr marL="0" indent="0" algn="r">
              <a:lnSpc>
                <a:spcPct val="80000"/>
              </a:lnSpc>
              <a:buFontTx/>
              <a:buNone/>
            </a:pPr>
            <a:r>
              <a:rPr lang="en-US" altLang="it-IT" sz="2800" b="1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830</a:t>
            </a:r>
          </a:p>
          <a:p>
            <a:pPr marL="0" indent="0" algn="r">
              <a:lnSpc>
                <a:spcPct val="80000"/>
              </a:lnSpc>
              <a:buFontTx/>
              <a:buNone/>
            </a:pPr>
            <a:endParaRPr lang="en-US" altLang="it-IT" sz="2800" b="1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 algn="r">
              <a:lnSpc>
                <a:spcPct val="80000"/>
              </a:lnSpc>
              <a:buFontTx/>
              <a:buNone/>
            </a:pPr>
            <a:endParaRPr lang="en-US" altLang="it-IT" sz="2800" b="1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 algn="r">
              <a:lnSpc>
                <a:spcPct val="80000"/>
              </a:lnSpc>
              <a:buFontTx/>
              <a:buNone/>
            </a:pPr>
            <a:endParaRPr lang="en-US" altLang="it-IT" sz="2800" b="1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026" name="Immagin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813" y="3356992"/>
            <a:ext cx="2092515" cy="29786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CD46C9CC-208D-4A7C-9E44-DA53EF555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7776" y="6559674"/>
            <a:ext cx="2016224" cy="298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 algn="r">
              <a:lnSpc>
                <a:spcPct val="80000"/>
              </a:lnSpc>
              <a:buFontTx/>
              <a:buNone/>
            </a:pPr>
            <a:r>
              <a:rPr lang="en-US" altLang="ko-KR" sz="1600" kern="0" dirty="0" err="1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Dati</a:t>
            </a:r>
            <a:r>
              <a:rPr lang="en-US" altLang="ko-KR" sz="1600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 al 15/03/2019</a:t>
            </a:r>
            <a:endParaRPr lang="en-US" altLang="it-IT" sz="1600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078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934200" cy="715963"/>
          </a:xfrm>
        </p:spPr>
        <p:txBody>
          <a:bodyPr/>
          <a:lstStyle/>
          <a:p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Chiusura</a:t>
            </a:r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 e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giacenza</a:t>
            </a:r>
            <a:endParaRPr lang="en-US" altLang="it-IT" sz="3600" b="1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7704" y="1052736"/>
            <a:ext cx="5904656" cy="4267200"/>
          </a:xfrm>
          <a:noFill/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altLang="ko-KR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Registri</a:t>
            </a:r>
            <a:r>
              <a:rPr lang="en-US" altLang="ko-KR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ko-KR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chiusi</a:t>
            </a:r>
            <a:r>
              <a:rPr lang="en-US" altLang="ko-KR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ko-KR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il</a:t>
            </a:r>
            <a:r>
              <a:rPr lang="en-US" altLang="ko-KR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31 </a:t>
            </a:r>
            <a:r>
              <a:rPr lang="en-US" altLang="ko-KR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luglio</a:t>
            </a:r>
            <a:endParaRPr lang="en-US" altLang="ko-KR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ko-KR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di cui </a:t>
            </a:r>
            <a:r>
              <a:rPr lang="en-US" altLang="ko-KR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cooperazione</a:t>
            </a:r>
            <a:endParaRPr lang="en-US" altLang="ko-KR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ko-KR" sz="28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Dichiarazioni</a:t>
            </a: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di </a:t>
            </a: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giacenza</a:t>
            </a: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compilate a </a:t>
            </a: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partire</a:t>
            </a:r>
            <a:r>
              <a:rPr lang="en-US" altLang="it-IT" sz="28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dal </a:t>
            </a:r>
            <a:r>
              <a:rPr lang="en-US" altLang="it-IT" sz="28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registro</a:t>
            </a: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it-IT" sz="28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7094140" y="1052736"/>
            <a:ext cx="1944216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 algn="r">
              <a:lnSpc>
                <a:spcPct val="80000"/>
              </a:lnSpc>
              <a:buFontTx/>
              <a:buNone/>
            </a:pPr>
            <a:r>
              <a:rPr lang="en-US" altLang="it-IT" sz="2800" b="1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17.956</a:t>
            </a:r>
          </a:p>
          <a:p>
            <a:pPr marL="0" indent="0" algn="r">
              <a:lnSpc>
                <a:spcPct val="80000"/>
              </a:lnSpc>
              <a:buFontTx/>
              <a:buNone/>
            </a:pPr>
            <a:r>
              <a:rPr lang="en-US" altLang="it-IT" sz="2800" b="1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9.716</a:t>
            </a:r>
          </a:p>
          <a:p>
            <a:pPr marL="0" indent="0" algn="r">
              <a:lnSpc>
                <a:spcPct val="80000"/>
              </a:lnSpc>
              <a:buFontTx/>
              <a:buNone/>
            </a:pPr>
            <a:endParaRPr lang="en-US" altLang="it-IT" sz="2800" b="1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 algn="r">
              <a:lnSpc>
                <a:spcPct val="80000"/>
              </a:lnSpc>
              <a:buNone/>
            </a:pPr>
            <a:r>
              <a:rPr lang="en-US" altLang="it-IT" sz="2800" b="1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60%</a:t>
            </a:r>
          </a:p>
          <a:p>
            <a:pPr marL="0" indent="0" algn="r">
              <a:lnSpc>
                <a:spcPct val="80000"/>
              </a:lnSpc>
              <a:buNone/>
            </a:pPr>
            <a:endParaRPr lang="en-US" altLang="it-IT" sz="2800" b="1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 algn="r">
              <a:lnSpc>
                <a:spcPct val="80000"/>
              </a:lnSpc>
              <a:buNone/>
            </a:pPr>
            <a:endParaRPr lang="en-US" altLang="it-IT" sz="2800" b="1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 algn="r">
              <a:lnSpc>
                <a:spcPct val="80000"/>
              </a:lnSpc>
              <a:buNone/>
            </a:pPr>
            <a:endParaRPr lang="en-US" altLang="it-IT" sz="2800" b="1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 algn="r">
              <a:lnSpc>
                <a:spcPct val="80000"/>
              </a:lnSpc>
              <a:buFontTx/>
              <a:buNone/>
            </a:pPr>
            <a:endParaRPr lang="en-US" altLang="it-IT" sz="2800" b="1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 algn="r">
              <a:lnSpc>
                <a:spcPct val="80000"/>
              </a:lnSpc>
              <a:buFontTx/>
              <a:buNone/>
            </a:pPr>
            <a:endParaRPr lang="en-US" altLang="it-IT" sz="2800" b="1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 algn="r">
              <a:lnSpc>
                <a:spcPct val="80000"/>
              </a:lnSpc>
              <a:buFontTx/>
              <a:buNone/>
            </a:pPr>
            <a:endParaRPr lang="en-US" altLang="it-IT" sz="2800" b="1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1" y="3393052"/>
            <a:ext cx="2110091" cy="28442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0FEEA9C2-255F-4269-A48C-96E5045A5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7776" y="6559674"/>
            <a:ext cx="2016224" cy="298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 algn="r">
              <a:lnSpc>
                <a:spcPct val="80000"/>
              </a:lnSpc>
              <a:buFontTx/>
              <a:buNone/>
            </a:pPr>
            <a:r>
              <a:rPr lang="en-US" altLang="ko-KR" sz="1600" kern="0" dirty="0" err="1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Dati</a:t>
            </a:r>
            <a:r>
              <a:rPr lang="en-US" altLang="ko-KR" sz="1600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 al 15/03/2019</a:t>
            </a:r>
            <a:endParaRPr lang="en-US" altLang="it-IT" sz="1600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420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934200" cy="715963"/>
          </a:xfrm>
        </p:spPr>
        <p:txBody>
          <a:bodyPr/>
          <a:lstStyle/>
          <a:p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Assistenza</a:t>
            </a: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127776" y="6559674"/>
            <a:ext cx="2016224" cy="298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 algn="r">
              <a:lnSpc>
                <a:spcPct val="80000"/>
              </a:lnSpc>
              <a:buFontTx/>
              <a:buNone/>
            </a:pPr>
            <a:r>
              <a:rPr lang="en-US" altLang="ko-KR" sz="1600" kern="0" dirty="0" err="1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Dati</a:t>
            </a:r>
            <a:r>
              <a:rPr lang="en-US" altLang="ko-KR" sz="1600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 al 15/11/2018</a:t>
            </a:r>
            <a:endParaRPr lang="en-US" altLang="it-IT" sz="1600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907704" y="1052736"/>
            <a:ext cx="590465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ko-KR" sz="2800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Ticket </a:t>
            </a:r>
            <a:r>
              <a:rPr lang="en-US" altLang="ko-KR" sz="2800" kern="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registrati</a:t>
            </a:r>
            <a:r>
              <a:rPr lang="en-US" altLang="ko-KR" sz="2800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ko-KR" sz="2800" kern="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alla</a:t>
            </a:r>
            <a:r>
              <a:rPr lang="en-US" altLang="ko-KR" sz="2800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data</a:t>
            </a:r>
            <a:endParaRPr lang="en-US" altLang="it-IT" sz="2800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094140" y="1052736"/>
            <a:ext cx="1944216" cy="252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 algn="r">
              <a:lnSpc>
                <a:spcPct val="80000"/>
              </a:lnSpc>
              <a:buFontTx/>
              <a:buNone/>
            </a:pPr>
            <a:r>
              <a:rPr lang="en-US" altLang="it-IT" sz="2800" b="1" kern="0" dirty="0">
                <a:solidFill>
                  <a:schemeClr val="tx2"/>
                </a:solidFill>
                <a:latin typeface="Arial Rounded MT Bold" panose="020F0704030504030204" pitchFamily="34" charset="0"/>
              </a:rPr>
              <a:t>38.412</a:t>
            </a:r>
          </a:p>
          <a:p>
            <a:pPr marL="0" indent="0" algn="r">
              <a:lnSpc>
                <a:spcPct val="80000"/>
              </a:lnSpc>
              <a:buFontTx/>
              <a:buNone/>
            </a:pPr>
            <a:endParaRPr lang="en-US" altLang="it-IT" sz="2800" b="1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  <a:p>
            <a:pPr marL="0" indent="0" algn="r">
              <a:lnSpc>
                <a:spcPct val="80000"/>
              </a:lnSpc>
              <a:buFontTx/>
              <a:buNone/>
            </a:pPr>
            <a:endParaRPr lang="en-US" altLang="it-IT" sz="2800" b="1" kern="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488" y="1484784"/>
            <a:ext cx="7077000" cy="4584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6248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>
          <a:xfrm>
            <a:off x="1547664" y="1556792"/>
            <a:ext cx="7315200" cy="715963"/>
          </a:xfrm>
        </p:spPr>
        <p:txBody>
          <a:bodyPr/>
          <a:lstStyle/>
          <a:p>
            <a:pPr algn="ctr"/>
            <a:r>
              <a:rPr lang="en-US" altLang="it-IT" sz="4000" b="1" dirty="0" err="1">
                <a:latin typeface="Arial Rounded MT Bold" panose="020F0704030504030204" pitchFamily="34" charset="0"/>
              </a:rPr>
              <a:t>Digitalizzazioni</a:t>
            </a:r>
            <a:r>
              <a:rPr lang="en-US" altLang="it-IT" sz="4000" b="1" dirty="0">
                <a:latin typeface="Arial Rounded MT Bold" panose="020F0704030504030204" pitchFamily="34" charset="0"/>
              </a:rPr>
              <a:t> </a:t>
            </a:r>
            <a:r>
              <a:rPr lang="en-US" altLang="it-IT" sz="4000" b="1" dirty="0" err="1">
                <a:latin typeface="Arial Rounded MT Bold" panose="020F0704030504030204" pitchFamily="34" charset="0"/>
              </a:rPr>
              <a:t>adempimenti</a:t>
            </a:r>
            <a:r>
              <a:rPr lang="en-US" altLang="it-IT" sz="4000" b="1" dirty="0">
                <a:latin typeface="Arial Rounded MT Bold" panose="020F0704030504030204" pitchFamily="34" charset="0"/>
              </a:rPr>
              <a:t> </a:t>
            </a:r>
            <a:r>
              <a:rPr lang="en-US" altLang="it-IT" sz="4000" b="1" dirty="0" err="1">
                <a:latin typeface="Arial Rounded MT Bold" panose="020F0704030504030204" pitchFamily="34" charset="0"/>
              </a:rPr>
              <a:t>vitivinicoli</a:t>
            </a:r>
            <a:endParaRPr lang="ru-RU" altLang="it-IT" sz="4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63688" y="4581128"/>
            <a:ext cx="7488832" cy="64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>
            <a:defPPr>
              <a:defRPr lang="en-US"/>
            </a:defPPr>
            <a:lvl1pPr eaLnBrk="1" hangingPunct="1"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rgbClr val="FF66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latin typeface="Calibri" panose="020F0502020204030204" pitchFamily="34" charset="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latin typeface="Calibri" panose="020F050202020403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latin typeface="Calibri" panose="020F050202020403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latin typeface="Calibri" panose="020F0502020204030204" pitchFamily="34" charset="0"/>
              </a:defRPr>
            </a:lvl9pPr>
          </a:lstStyle>
          <a:p>
            <a:r>
              <a:rPr lang="en-US" altLang="ko-KR" sz="3600" dirty="0">
                <a:solidFill>
                  <a:schemeClr val="bg1"/>
                </a:solidFill>
              </a:rPr>
              <a:t>Le </a:t>
            </a:r>
            <a:r>
              <a:rPr lang="en-US" altLang="ko-KR" sz="3600" dirty="0" err="1">
                <a:solidFill>
                  <a:schemeClr val="bg1"/>
                </a:solidFill>
              </a:rPr>
              <a:t>comunicazioni</a:t>
            </a:r>
            <a:r>
              <a:rPr lang="en-US" altLang="ko-KR" sz="3600" dirty="0">
                <a:solidFill>
                  <a:schemeClr val="bg1"/>
                </a:solidFill>
              </a:rPr>
              <a:t> </a:t>
            </a:r>
            <a:r>
              <a:rPr lang="en-US" altLang="ko-KR" sz="3600" dirty="0" err="1">
                <a:solidFill>
                  <a:schemeClr val="bg1"/>
                </a:solidFill>
              </a:rPr>
              <a:t>vitivinicole</a:t>
            </a:r>
            <a:endParaRPr lang="en-US" altLang="it-IT" sz="3600" dirty="0">
              <a:solidFill>
                <a:schemeClr val="bg1"/>
              </a:solidFill>
            </a:endParaRP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6269A82B-51E4-4AB1-8179-C69CA281924C}"/>
              </a:ext>
            </a:extLst>
          </p:cNvPr>
          <p:cNvCxnSpPr>
            <a:cxnSpLocks/>
          </p:cNvCxnSpPr>
          <p:nvPr/>
        </p:nvCxnSpPr>
        <p:spPr bwMode="auto">
          <a:xfrm>
            <a:off x="2171264" y="5445224"/>
            <a:ext cx="7081256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187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897688" cy="715963"/>
          </a:xfrm>
        </p:spPr>
        <p:txBody>
          <a:bodyPr/>
          <a:lstStyle/>
          <a:p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I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nuovi</a:t>
            </a:r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servizi</a:t>
            </a:r>
            <a:endParaRPr lang="en-US" altLang="it-IT" sz="3600" b="1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1720" y="1484784"/>
            <a:ext cx="6984776" cy="5472608"/>
          </a:xfrm>
          <a:noFill/>
        </p:spPr>
        <p:txBody>
          <a:bodyPr/>
          <a:lstStyle/>
          <a:p>
            <a:pPr marL="0" indent="0" algn="just">
              <a:lnSpc>
                <a:spcPct val="90000"/>
              </a:lnSpc>
              <a:buNone/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Dopo la digitalizzazione dei registri vitivinicoli (DM 293/2013) e la dematerializzazione del documento di accompagnamento elettronico (MVV-E) l’impegno dell’Amministrazione </a:t>
            </a:r>
            <a:r>
              <a:rPr lang="it-IT" altLang="ko-KR" sz="28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per un modello vitivinicolo più efficiente e razionale</a:t>
            </a: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 si è indirizzato verso la dematerializzazione delle diverse dichiarazioni previste dalla normativa a carico degli operatori.</a:t>
            </a: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32216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7704" y="1052736"/>
            <a:ext cx="7056784" cy="4267200"/>
          </a:xfrm>
          <a:noFill/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Sono stati completati gli interventi seguenti :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8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Le </a:t>
            </a:r>
            <a:r>
              <a:rPr lang="it-IT" altLang="ko-KR" sz="28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dichiarazioni preventive di spumantizzazione e arricchimento </a:t>
            </a: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(solo online)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8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Gli adempimenti </a:t>
            </a:r>
            <a:r>
              <a:rPr lang="it-IT" altLang="ko-KR" sz="28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 dichiarativi quali comunicazioni di elaborazioni, di pratiche enologiche, di attività sotto controllo,   di introduzione prodotti ad uso condizionato.</a:t>
            </a: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(es. Produzione di mosto cotto, detenzione di vinacce, fecce di vino  ecc.)</a:t>
            </a: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2">
            <a:extLst>
              <a:ext uri="{FF2B5EF4-FFF2-40B4-BE49-F238E27FC236}">
                <a16:creationId xmlns:a16="http://schemas.microsoft.com/office/drawing/2014/main" id="{10002AA9-A908-4A70-A48B-5A08FE3555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6312" y="-23267"/>
            <a:ext cx="6897688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9pPr>
          </a:lstStyle>
          <a:p>
            <a:r>
              <a:rPr lang="en-US" altLang="it-IT" sz="3600" b="1" kern="0" dirty="0">
                <a:solidFill>
                  <a:srgbClr val="FF3300"/>
                </a:solidFill>
                <a:latin typeface="Arial Rounded MT Bold" panose="020F0704030504030204" pitchFamily="34" charset="0"/>
              </a:rPr>
              <a:t>I </a:t>
            </a:r>
            <a:r>
              <a:rPr lang="en-US" altLang="it-IT" sz="3600" b="1" kern="0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nuovi</a:t>
            </a:r>
            <a:r>
              <a:rPr lang="en-US" altLang="it-IT" sz="3600" b="1" kern="0" dirty="0">
                <a:solidFill>
                  <a:srgbClr val="FF3300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it-IT" sz="3600" b="1" kern="0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servizi</a:t>
            </a:r>
            <a:endParaRPr lang="en-US" altLang="it-IT" sz="3600" b="1" kern="0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160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897688" cy="715963"/>
          </a:xfrm>
        </p:spPr>
        <p:txBody>
          <a:bodyPr/>
          <a:lstStyle/>
          <a:p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I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nuovi</a:t>
            </a:r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servizi</a:t>
            </a:r>
            <a:endParaRPr lang="en-US" altLang="it-IT" sz="3600" b="1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7704" y="1052736"/>
            <a:ext cx="7056784" cy="4267200"/>
          </a:xfrm>
          <a:noFill/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Servizi informativi aggiuntivi per l’Organismo di Controllo quali :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8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consultazione </a:t>
            </a:r>
            <a:r>
              <a:rPr lang="it-IT" altLang="ko-KR" sz="28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registro delle materie prime utilizzate per la produzione dei prodotti balsamici</a:t>
            </a: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8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comunicazione  operazioni di imbottigliamento</a:t>
            </a: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visualizzazione riepilogativa dei quantitativi di vini sfuso a DO e IG </a:t>
            </a:r>
            <a:r>
              <a:rPr lang="it-IT" altLang="ko-KR" sz="28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ceduti direttamente al consumatore finale</a:t>
            </a: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03350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35896" y="4581128"/>
            <a:ext cx="4392488" cy="432483"/>
          </a:xfrm>
        </p:spPr>
        <p:txBody>
          <a:bodyPr/>
          <a:lstStyle/>
          <a:p>
            <a:pPr marL="0" indent="0" algn="r">
              <a:lnSpc>
                <a:spcPct val="80000"/>
              </a:lnSpc>
              <a:buNone/>
            </a:pPr>
            <a:r>
              <a:rPr lang="en-US" altLang="ko-KR" sz="3600" b="1" dirty="0">
                <a:latin typeface="Arial Rounded MT Bold" panose="020F0704030504030204" pitchFamily="34" charset="0"/>
                <a:ea typeface="굴림" charset="-127"/>
              </a:rPr>
              <a:t>Il </a:t>
            </a:r>
            <a:r>
              <a:rPr lang="en-US" altLang="ko-KR" sz="3600" b="1" dirty="0" err="1">
                <a:latin typeface="Arial Rounded MT Bold" panose="020F0704030504030204" pitchFamily="34" charset="0"/>
                <a:ea typeface="굴림" charset="-127"/>
              </a:rPr>
              <a:t>progetto</a:t>
            </a:r>
            <a:r>
              <a:rPr lang="en-US" altLang="ko-KR" sz="3600" b="1" dirty="0">
                <a:latin typeface="Arial Rounded MT Bold" panose="020F0704030504030204" pitchFamily="34" charset="0"/>
                <a:ea typeface="굴림" charset="-127"/>
              </a:rPr>
              <a:t> </a:t>
            </a:r>
            <a:r>
              <a:rPr lang="en-US" altLang="ko-KR" sz="3600" b="1" dirty="0" err="1">
                <a:latin typeface="Arial Rounded MT Bold" panose="020F0704030504030204" pitchFamily="34" charset="0"/>
                <a:ea typeface="굴림" charset="-127"/>
              </a:rPr>
              <a:t>tecnico</a:t>
            </a:r>
            <a:endParaRPr lang="en-US" altLang="it-IT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>
          <a:xfrm>
            <a:off x="1547664" y="1848941"/>
            <a:ext cx="7315200" cy="715963"/>
          </a:xfrm>
        </p:spPr>
        <p:txBody>
          <a:bodyPr/>
          <a:lstStyle/>
          <a:p>
            <a:pPr algn="ctr"/>
            <a:r>
              <a:rPr lang="it-IT" altLang="it-IT" sz="4000" b="1" dirty="0">
                <a:latin typeface="Arial Rounded MT Bold" panose="020F0704030504030204" pitchFamily="34" charset="0"/>
              </a:rPr>
              <a:t>Gli obblighi dichiarativi previsti dal Testo Unico L.238/2016 </a:t>
            </a:r>
            <a:endParaRPr lang="ru-RU" altLang="it-IT" sz="4000" b="1" dirty="0"/>
          </a:p>
        </p:txBody>
      </p: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EC9EFA53-B6A0-4D44-8DF9-6B6A73AB0EEA}"/>
              </a:ext>
            </a:extLst>
          </p:cNvPr>
          <p:cNvCxnSpPr>
            <a:cxnSpLocks/>
          </p:cNvCxnSpPr>
          <p:nvPr/>
        </p:nvCxnSpPr>
        <p:spPr bwMode="auto">
          <a:xfrm>
            <a:off x="3419872" y="5445224"/>
            <a:ext cx="5724128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0745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897688" cy="715963"/>
          </a:xfrm>
        </p:spPr>
        <p:txBody>
          <a:bodyPr/>
          <a:lstStyle/>
          <a:p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Le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dichiarazioni</a:t>
            </a:r>
            <a:endParaRPr lang="en-US" altLang="it-IT" sz="3600" b="1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7704" y="1052736"/>
            <a:ext cx="7056784" cy="4267200"/>
          </a:xfrm>
          <a:noFill/>
        </p:spPr>
        <p:txBody>
          <a:bodyPr/>
          <a:lstStyle/>
          <a:p>
            <a:pPr marL="0" indent="0" algn="just">
              <a:lnSpc>
                <a:spcPct val="90000"/>
              </a:lnSpc>
              <a:buNone/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L’articolo 59 - Coordinamento degli adempimenti amministrativi della Legge 238/2016 chiarisce al comma 2 che 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“</a:t>
            </a:r>
            <a:r>
              <a:rPr lang="it-IT" altLang="ko-KR" sz="28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Nell’ambito del SIAN sono inserite tutte le dichiarazioni, informazioni, comunicazioni</a:t>
            </a: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, autocertificazioni, registri, dati e relativi aggiornamenti che le imprese di produzione e trasformazione di uva e di prodotti vitivinicoli sono tenute a fornire in adempimento della normativa vigente, nei confronti delle pubbliche amministrazioni.. &lt;omissis&gt;”</a:t>
            </a: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316580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897688" cy="715963"/>
          </a:xfrm>
        </p:spPr>
        <p:txBody>
          <a:bodyPr/>
          <a:lstStyle/>
          <a:p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Le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dichiarazioni</a:t>
            </a:r>
            <a:endParaRPr lang="en-US" altLang="it-IT" sz="3600" b="1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7704" y="1772816"/>
            <a:ext cx="7056784" cy="4267200"/>
          </a:xfrm>
          <a:noFill/>
        </p:spPr>
        <p:txBody>
          <a:bodyPr/>
          <a:lstStyle/>
          <a:p>
            <a:pPr marL="0" indent="0" algn="just">
              <a:lnSpc>
                <a:spcPct val="90000"/>
              </a:lnSpc>
              <a:buNone/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Si tratta di un servizio, </a:t>
            </a:r>
            <a:r>
              <a:rPr lang="it-IT" altLang="ko-KR" sz="28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fruibile sia online che in cooperazione applicativa</a:t>
            </a: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, per la compilazione, protocollazione e invio all’ufficio ICQRF competente per territorio delle dichiarazioni in ambito vitivinicolo previste dalla normativa vigente.</a:t>
            </a:r>
          </a:p>
          <a:p>
            <a:pPr marL="0" indent="0">
              <a:lnSpc>
                <a:spcPct val="90000"/>
              </a:lnSpc>
              <a:buNone/>
            </a:pPr>
            <a:endParaRPr lang="it-IT" altLang="ko-KR" sz="28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55710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897688" cy="715963"/>
          </a:xfrm>
        </p:spPr>
        <p:txBody>
          <a:bodyPr/>
          <a:lstStyle/>
          <a:p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Le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dichiarazioni</a:t>
            </a:r>
            <a:endParaRPr lang="en-US" altLang="it-IT" sz="3600" b="1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" name="Gruppo 3"/>
          <p:cNvGrpSpPr/>
          <p:nvPr/>
        </p:nvGrpSpPr>
        <p:grpSpPr>
          <a:xfrm>
            <a:off x="1763688" y="655993"/>
            <a:ext cx="7380312" cy="6492085"/>
            <a:chOff x="1763688" y="655993"/>
            <a:chExt cx="7380312" cy="6492085"/>
          </a:xfrm>
        </p:grpSpPr>
        <p:graphicFrame>
          <p:nvGraphicFramePr>
            <p:cNvPr id="3" name="Diagramma 2"/>
            <p:cNvGraphicFramePr/>
            <p:nvPr>
              <p:extLst>
                <p:ext uri="{D42A27DB-BD31-4B8C-83A1-F6EECF244321}">
                  <p14:modId xmlns:p14="http://schemas.microsoft.com/office/powerpoint/2010/main" val="89740640"/>
                </p:ext>
              </p:extLst>
            </p:nvPr>
          </p:nvGraphicFramePr>
          <p:xfrm>
            <a:off x="2229454" y="1803710"/>
            <a:ext cx="6914546" cy="534436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pic>
          <p:nvPicPr>
            <p:cNvPr id="6" name="Segnaposto contenuto 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763688" y="655993"/>
              <a:ext cx="3673523" cy="2436435"/>
            </a:xfrm>
            <a:prstGeom prst="rect">
              <a:avLst/>
            </a:prstGeom>
          </p:spPr>
        </p:pic>
        <p:sp>
          <p:nvSpPr>
            <p:cNvPr id="2" name="CasellaDiTesto 1"/>
            <p:cNvSpPr txBox="1"/>
            <p:nvPr/>
          </p:nvSpPr>
          <p:spPr>
            <a:xfrm>
              <a:off x="1827365" y="3039078"/>
              <a:ext cx="43475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rgbClr val="FF3300"/>
                  </a:solidFill>
                  <a:latin typeface="Arial Rounded MT Bold" panose="020F0704030504030204" pitchFamily="34" charset="0"/>
                </a:rPr>
                <a:t>Modello Operativo Standard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171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897688" cy="715963"/>
          </a:xfrm>
        </p:spPr>
        <p:txBody>
          <a:bodyPr/>
          <a:lstStyle/>
          <a:p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Le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dichiarazioni</a:t>
            </a:r>
            <a:endParaRPr lang="en-US" altLang="it-IT" sz="3600" b="1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7704" y="1052736"/>
            <a:ext cx="7056784" cy="4267200"/>
          </a:xfrm>
          <a:noFill/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it-IT" altLang="ko-KR" sz="28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I vantaggi per l’azienda </a:t>
            </a: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precompilazione in automatico dei principali dati anagrafici (CUAA, ragione sociale, stabilimento ecc.)</a:t>
            </a: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Semplice modalità di compilazione e possibilità di modifica dei dati prima della trasmissione all’ufficio ICQRF</a:t>
            </a: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Comunicazione sempre disponibile anche dopo l’invio all’ufficio ICQRF archiviata nel SIAN</a:t>
            </a: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Possibilità di annullare la comunicazione anche dopo l’invio</a:t>
            </a: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Completa dematerializzazione della comunicazione in formato digitale</a:t>
            </a: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329735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897688" cy="715963"/>
          </a:xfrm>
        </p:spPr>
        <p:txBody>
          <a:bodyPr/>
          <a:lstStyle/>
          <a:p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Le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dichiarazioni</a:t>
            </a:r>
            <a:endParaRPr lang="en-US" altLang="it-IT" sz="3600" b="1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7704" y="1052736"/>
            <a:ext cx="7056784" cy="4267200"/>
          </a:xfrm>
          <a:noFill/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it-IT" altLang="ko-KR" sz="28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I vantaggi per l’Ufficio ICQRF </a:t>
            </a: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Visualizzazione immediata delle comunicazioni inviate dall’azienda all’interno del menu Registro</a:t>
            </a: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Ricezione di un promemoria alla chiusura e trasmissione della comunicazione da parte dell’azienda</a:t>
            </a: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Storico di tutte le dichiarazioni inviate dall’azienda</a:t>
            </a: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Archiviazione e facile reperimento delle comunicazioni per riscontri e verifiche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8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 marL="0" indent="0">
              <a:lnSpc>
                <a:spcPct val="80000"/>
              </a:lnSpc>
              <a:buNone/>
            </a:pPr>
            <a:endParaRPr lang="it-IT" altLang="ko-KR" sz="28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706444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897688" cy="715963"/>
          </a:xfrm>
        </p:spPr>
        <p:txBody>
          <a:bodyPr/>
          <a:lstStyle/>
          <a:p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Le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dichiarazioni</a:t>
            </a:r>
            <a:endParaRPr lang="en-US" altLang="it-IT" sz="3600" b="1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7704" y="1052736"/>
            <a:ext cx="7056784" cy="4267200"/>
          </a:xfrm>
          <a:noFill/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it-IT" altLang="ko-KR" sz="26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Le dichiarazioni digitalizzate sono 12 e riguardano :</a:t>
            </a: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6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DPMC Produzione mosto cotto </a:t>
            </a:r>
            <a:r>
              <a:rPr lang="it-IT" altLang="ko-KR" sz="26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(Art. 12 – Comunicazione una tantum) 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6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6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DCRS Centri temporanei raccolta sottoprodotti</a:t>
            </a:r>
            <a:r>
              <a:rPr lang="it-IT" altLang="ko-KR" sz="26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 (Art. 13 comma 3 – Comunicazione una tantum)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6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6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DVIN Detenzione vinacce per usi diversi </a:t>
            </a:r>
            <a:r>
              <a:rPr lang="it-IT" altLang="ko-KR" sz="26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(Art. 13 comma 4 – Comunicazione unica per campagna)</a:t>
            </a:r>
          </a:p>
          <a:p>
            <a:pPr>
              <a:lnSpc>
                <a:spcPct val="80000"/>
              </a:lnSpc>
              <a:buBlip>
                <a:blip r:embed="rId4"/>
              </a:buBlip>
            </a:pPr>
            <a:endParaRPr lang="it-IT" altLang="ko-KR" sz="26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6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DSTT Comunicazione ritiro sottoprodotti </a:t>
            </a:r>
            <a:r>
              <a:rPr lang="it-IT" altLang="ko-KR" sz="26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(DM 27 novembre 2008 art. 5 - Comunicazione multiple per campagna)</a:t>
            </a: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6931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897688" cy="715963"/>
          </a:xfrm>
        </p:spPr>
        <p:txBody>
          <a:bodyPr/>
          <a:lstStyle/>
          <a:p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Le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dichiarazioni</a:t>
            </a:r>
            <a:endParaRPr lang="en-US" altLang="it-IT" sz="3600" b="1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9712" y="908720"/>
            <a:ext cx="7056784" cy="4267200"/>
          </a:xfrm>
          <a:noFill/>
        </p:spPr>
        <p:txBody>
          <a:bodyPr/>
          <a:lstStyle/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6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DPVM Elaborazioni  prodotti a base di vini e mosti in stabilimenti promiscui </a:t>
            </a:r>
            <a:r>
              <a:rPr lang="it-IT" altLang="ko-KR" sz="26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(Art.14 comma 1 - Comunicazione per ogni operazione, multiple  per campagna, invio anche all’ODC se presente il codice DO-IG)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6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6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DVMS Elaborazioni con vini e mosti  presso </a:t>
            </a:r>
            <a:r>
              <a:rPr lang="it-IT" altLang="ko-KR" sz="2600" b="1" dirty="0" err="1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spumantifici</a:t>
            </a:r>
            <a:r>
              <a:rPr lang="it-IT" altLang="ko-KR" sz="26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 </a:t>
            </a:r>
            <a:r>
              <a:rPr lang="it-IT" altLang="ko-KR" sz="26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(Art.14 comma 3 - Comunicazione per ogni operazione, multiple per campagna, invio anche all’ODC se presente il codice DO-IG)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6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6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DMO8 Detenzione mosti con titolo </a:t>
            </a:r>
            <a:r>
              <a:rPr lang="it-IT" altLang="ko-KR" sz="2600" b="1" dirty="0" err="1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alcolometrico</a:t>
            </a:r>
            <a:r>
              <a:rPr lang="it-IT" altLang="ko-KR" sz="26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 &lt; 8%vol </a:t>
            </a:r>
            <a:r>
              <a:rPr lang="it-IT" altLang="ko-KR" sz="26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(Art. 17 - Comunicazione unica per campagna)</a:t>
            </a: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297511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897688" cy="715963"/>
          </a:xfrm>
        </p:spPr>
        <p:txBody>
          <a:bodyPr/>
          <a:lstStyle/>
          <a:p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Le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dichiarazioni</a:t>
            </a:r>
            <a:endParaRPr lang="en-US" altLang="it-IT" sz="3600" b="1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7704" y="620688"/>
            <a:ext cx="7056784" cy="4267200"/>
          </a:xfrm>
          <a:noFill/>
        </p:spPr>
        <p:txBody>
          <a:bodyPr/>
          <a:lstStyle/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5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DCO2 Introduzione Anidride carbonica</a:t>
            </a:r>
            <a:r>
              <a:rPr lang="it-IT" altLang="ko-KR" sz="25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 (Art. 22 - Comunicazione multipla per ogni introduzione)</a:t>
            </a: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5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DSCH Detenzione sostanze chimiche non ammesse </a:t>
            </a:r>
            <a:r>
              <a:rPr lang="it-IT" altLang="ko-KR" sz="25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(Art. 22 - Comunicazione una tantum)</a:t>
            </a: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5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DMCR Elaborazione mosto concentrato rettificato </a:t>
            </a:r>
            <a:r>
              <a:rPr lang="it-IT" altLang="ko-KR" sz="25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(DM 30 luglio 2003 - Comunicazione per ogni operazione, multiple per campagna)</a:t>
            </a: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5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DPRA Dichiarazione preventiva pratiche enologiche </a:t>
            </a:r>
            <a:r>
              <a:rPr lang="it-IT" altLang="ko-KR" sz="25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(DM 30 luglio 2003- Comunicazione per campagna per ogni pratica enologica)</a:t>
            </a: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5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DLSD</a:t>
            </a:r>
            <a:r>
              <a:rPr lang="it-IT" altLang="ko-KR" sz="25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 </a:t>
            </a:r>
            <a:r>
              <a:rPr lang="it-IT" altLang="ko-KR" sz="25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Avviamento lieviti e sciroppo di dosaggio </a:t>
            </a:r>
            <a:r>
              <a:rPr lang="it-IT" altLang="ko-KR" sz="25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in stabilimenti promiscui - Comunicazione per ogni operazione, multiple per campagna)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8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 marL="0" indent="0">
              <a:lnSpc>
                <a:spcPct val="80000"/>
              </a:lnSpc>
              <a:buNone/>
            </a:pPr>
            <a:endParaRPr lang="it-IT" altLang="ko-KR" sz="28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 marL="0" indent="0">
              <a:lnSpc>
                <a:spcPct val="80000"/>
              </a:lnSpc>
              <a:buNone/>
            </a:pPr>
            <a:endParaRPr lang="it-IT" altLang="ko-KR" sz="28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147985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897688" cy="715963"/>
          </a:xfrm>
        </p:spPr>
        <p:txBody>
          <a:bodyPr/>
          <a:lstStyle/>
          <a:p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La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caratteristiche</a:t>
            </a:r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 del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servizio</a:t>
            </a:r>
            <a:endParaRPr lang="en-US" altLang="it-IT" sz="3600" b="1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86419" y="1556792"/>
            <a:ext cx="7257581" cy="4267200"/>
          </a:xfrm>
          <a:noFill/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Il servizio di compilazione e trasmissione delle dichiarazioni :</a:t>
            </a: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E’ fruibile sia online che tramite interscambio web-service</a:t>
            </a: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E’ delegabile ad un soggetto fisico oppure ad un CAA o impresa specializzata</a:t>
            </a: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E’ utilizzabile anche  se non si dispone del registro telematico (soggetti senza registro)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8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884231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897688" cy="715963"/>
          </a:xfrm>
        </p:spPr>
        <p:txBody>
          <a:bodyPr/>
          <a:lstStyle/>
          <a:p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Il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servizio</a:t>
            </a:r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 online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7704" y="1052736"/>
            <a:ext cx="7128792" cy="4267200"/>
          </a:xfrm>
          <a:noFill/>
        </p:spPr>
        <p:txBody>
          <a:bodyPr/>
          <a:lstStyle/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4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Prevede una specifica abilitazione (iscrizione al servizio)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4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4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Richiede l’autenticazione all’area riservata </a:t>
            </a:r>
            <a:r>
              <a:rPr lang="it-IT" altLang="ko-KR" sz="24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mipaaf.sian.it </a:t>
            </a:r>
            <a:r>
              <a:rPr lang="it-IT" altLang="ko-KR" sz="24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con le credenziali già disponibili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4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4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Dedica specifici servizi per la registrazione di ciascuna comunicazione, la modifica dei dati, la validazione e messa a disposizione della comunicazione all’ufficio ICQRF (secondo il ciclo standard) 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4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4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Prevede un’interfaccia semplice e intuitiva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4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4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Utilizza un modello omogeneo e uniforme per tutte le comunicazioni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4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682747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897688" cy="715963"/>
          </a:xfrm>
        </p:spPr>
        <p:txBody>
          <a:bodyPr/>
          <a:lstStyle/>
          <a:p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Il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servizio</a:t>
            </a:r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 in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cooperazione</a:t>
            </a:r>
            <a:endParaRPr lang="en-US" altLang="it-IT" sz="3600" b="1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7704" y="1052736"/>
            <a:ext cx="7056784" cy="4267200"/>
          </a:xfrm>
          <a:noFill/>
        </p:spPr>
        <p:txBody>
          <a:bodyPr/>
          <a:lstStyle/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6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Utilizza le medesime credenziali WS già rilasciate all’azienda 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6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6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Richiede l’estensione della richiesta di convenzione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6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6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Prevede la trasmissione delle comunicazioni per stabilimento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6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 algn="just">
              <a:lnSpc>
                <a:spcPct val="80000"/>
              </a:lnSpc>
              <a:buBlip>
                <a:blip r:embed="rId4"/>
              </a:buBlip>
            </a:pPr>
            <a:r>
              <a:rPr lang="it-IT" altLang="ko-KR" sz="26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Mette a disposizione specifici </a:t>
            </a:r>
            <a:r>
              <a:rPr lang="it-IT" altLang="ko-KR" sz="26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servizi sincroni </a:t>
            </a:r>
            <a:r>
              <a:rPr lang="it-IT" altLang="ko-KR" sz="26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di interscambio (web-service) per la registrazione della dichiarazione, la modifica dei dati, la validazione e l’acquisizione della comunicazione da parte dell’ufficio ICQRF (secondo il ciclo standard) 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6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5540773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897688" cy="715963"/>
          </a:xfrm>
        </p:spPr>
        <p:txBody>
          <a:bodyPr/>
          <a:lstStyle/>
          <a:p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I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servizi</a:t>
            </a:r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sincroni</a:t>
            </a:r>
            <a:endParaRPr lang="en-US" altLang="it-IT" sz="3600" b="1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9712" y="1556792"/>
            <a:ext cx="7056784" cy="4267200"/>
          </a:xfrm>
          <a:noFill/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it-IT" altLang="ko-KR" sz="28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Servizio WS di inserimento e/o aggiornamento </a:t>
            </a: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(un servizio dedicato per ciascuna tipologia di comunicazione – è possibile la fornitura di più comunicazioni)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8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it-IT" altLang="ko-KR" sz="28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Servizio WS di cancellazione</a:t>
            </a: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 delle comunicazioni in lavorazione non ancora trasmesse (un servizio valido per tutte le tipologie di comunicazioni – è possibile la fornitura di più richieste di cancellazione)</a:t>
            </a: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527737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897688" cy="715963"/>
          </a:xfrm>
        </p:spPr>
        <p:txBody>
          <a:bodyPr/>
          <a:lstStyle/>
          <a:p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I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servizi</a:t>
            </a:r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sincroni</a:t>
            </a:r>
            <a:endParaRPr lang="en-US" altLang="it-IT" sz="3600" b="1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7704" y="980728"/>
            <a:ext cx="7056784" cy="4267200"/>
          </a:xfrm>
          <a:noFill/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it-IT" altLang="ko-KR" sz="28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Servizio WS di trasmissione, protocollazione e creazione documento PDF </a:t>
            </a: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(un servizio valido per tutte le tipologie di comunicazioni – è possibile la fornitura di più richieste di trasmissione)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8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it-IT" altLang="ko-KR" sz="28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Servizio WS di annullamento </a:t>
            </a: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delle comunicazioni trasmesse (un servizio valido per tutte le tipologie di comunicazioni – è possibile la fornitura di più richieste di annullamento)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8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it-IT" altLang="ko-KR" sz="2800" b="1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Servizio WS di consultazione </a:t>
            </a:r>
            <a:r>
              <a:rPr lang="it-IT" altLang="ko-KR" sz="280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delle comunicazioni (dedicato per tipologia)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8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 marL="0" indent="0">
              <a:lnSpc>
                <a:spcPct val="80000"/>
              </a:lnSpc>
              <a:buNone/>
            </a:pPr>
            <a:endParaRPr lang="it-IT" altLang="ko-KR" sz="28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 marL="0" indent="0">
              <a:lnSpc>
                <a:spcPct val="80000"/>
              </a:lnSpc>
              <a:buNone/>
            </a:pPr>
            <a:endParaRPr lang="it-IT" altLang="ko-KR" sz="280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598375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6312" y="-23267"/>
            <a:ext cx="6897688" cy="715963"/>
          </a:xfrm>
        </p:spPr>
        <p:txBody>
          <a:bodyPr/>
          <a:lstStyle/>
          <a:p>
            <a:r>
              <a:rPr lang="en-US" altLang="it-IT" sz="3600" b="1" dirty="0">
                <a:solidFill>
                  <a:srgbClr val="FF3300"/>
                </a:solidFill>
                <a:latin typeface="Arial Rounded MT Bold" panose="020F0704030504030204" pitchFamily="34" charset="0"/>
              </a:rPr>
              <a:t>Piano di </a:t>
            </a:r>
            <a:r>
              <a:rPr lang="en-US" altLang="it-IT" sz="3600" b="1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attuazione</a:t>
            </a:r>
            <a:endParaRPr lang="en-US" altLang="it-IT" sz="3600" b="1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7" name="Connettore 1 6"/>
          <p:cNvCxnSpPr/>
          <p:nvPr/>
        </p:nvCxnSpPr>
        <p:spPr bwMode="auto">
          <a:xfrm>
            <a:off x="3851920" y="620688"/>
            <a:ext cx="5400600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907704" y="980728"/>
            <a:ext cx="7056784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lnSpc>
                <a:spcPct val="80000"/>
              </a:lnSpc>
              <a:buFontTx/>
              <a:buNone/>
            </a:pPr>
            <a:r>
              <a:rPr lang="it-IT" altLang="ko-KR" sz="2600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La tempistica :</a:t>
            </a:r>
          </a:p>
          <a:p>
            <a:pPr>
              <a:lnSpc>
                <a:spcPct val="80000"/>
              </a:lnSpc>
              <a:buFontTx/>
              <a:buBlip>
                <a:blip r:embed="rId4"/>
              </a:buBlip>
            </a:pPr>
            <a:r>
              <a:rPr lang="it-IT" altLang="ko-KR" sz="2600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Già disponibile nell’area download il manuale operativo e il documento tecnico che descrive i servizi di interscambio disponibili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600" kern="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600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Attivazione da subito dell’ambiente di prova (sia online che web-service) per il test e la produzione simulata delle dichiarazioni  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ko-KR" sz="2600" kern="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  <a:p>
            <a:pPr>
              <a:lnSpc>
                <a:spcPct val="80000"/>
              </a:lnSpc>
              <a:buBlip>
                <a:blip r:embed="rId4"/>
              </a:buBlip>
            </a:pPr>
            <a:r>
              <a:rPr lang="it-IT" altLang="ko-KR" sz="2600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Disponibilità del servizio online e web-service in ambiente ufficiale il </a:t>
            </a:r>
            <a:r>
              <a:rPr lang="it-IT" altLang="ko-KR" sz="2600" b="1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29 aprile p.v. </a:t>
            </a:r>
            <a:r>
              <a:rPr lang="it-IT" altLang="ko-KR" sz="2600" kern="0" dirty="0">
                <a:solidFill>
                  <a:schemeClr val="tx2"/>
                </a:solidFill>
                <a:latin typeface="Arial Rounded MT Bold" panose="020F0704030504030204" pitchFamily="34" charset="0"/>
                <a:ea typeface="굴림" charset="-127"/>
              </a:rPr>
              <a:t>a seguito di una nota esplicativa che regolamenta la modalità di utilizzo delle comunicazioni telematizzate</a:t>
            </a:r>
          </a:p>
          <a:p>
            <a:pPr>
              <a:lnSpc>
                <a:spcPct val="80000"/>
              </a:lnSpc>
              <a:buFontTx/>
              <a:buBlip>
                <a:blip r:embed="rId4"/>
              </a:buBlip>
            </a:pPr>
            <a:endParaRPr lang="it-IT" altLang="ko-KR" sz="2800" kern="0" dirty="0">
              <a:solidFill>
                <a:schemeClr val="tx2"/>
              </a:solidFill>
              <a:latin typeface="Arial Rounded MT Bold" panose="020F0704030504030204" pitchFamily="34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0463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771800" y="3284984"/>
            <a:ext cx="5705295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 algn="ctr">
              <a:lnSpc>
                <a:spcPct val="80000"/>
              </a:lnSpc>
              <a:buFontTx/>
              <a:buNone/>
            </a:pPr>
            <a:r>
              <a:rPr lang="it-IT" altLang="ko-KR" sz="2800" b="1" kern="0" dirty="0">
                <a:solidFill>
                  <a:srgbClr val="FF3300"/>
                </a:solidFill>
                <a:latin typeface="Arial Rounded MT Bold" panose="020F0704030504030204" pitchFamily="34" charset="0"/>
                <a:ea typeface="굴림" charset="-127"/>
              </a:rPr>
              <a:t>Grazie dell’attenzione</a:t>
            </a:r>
          </a:p>
        </p:txBody>
      </p:sp>
    </p:spTree>
    <p:extLst>
      <p:ext uri="{BB962C8B-B14F-4D97-AF65-F5344CB8AC3E}">
        <p14:creationId xmlns:p14="http://schemas.microsoft.com/office/powerpoint/2010/main" val="4219142632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template">
  <a:themeElements>
    <a:clrScheme name="powerpoint-template-24 15">
      <a:dk1>
        <a:srgbClr val="EAEAEA"/>
      </a:dk1>
      <a:lt1>
        <a:srgbClr val="FFFFFF"/>
      </a:lt1>
      <a:dk2>
        <a:srgbClr val="4D4D4D"/>
      </a:dk2>
      <a:lt2>
        <a:srgbClr val="3E1807"/>
      </a:lt2>
      <a:accent1>
        <a:srgbClr val="784504"/>
      </a:accent1>
      <a:accent2>
        <a:srgbClr val="4E210B"/>
      </a:accent2>
      <a:accent3>
        <a:srgbClr val="FFFFFF"/>
      </a:accent3>
      <a:accent4>
        <a:srgbClr val="C8C8C8"/>
      </a:accent4>
      <a:accent5>
        <a:srgbClr val="BEB0AA"/>
      </a:accent5>
      <a:accent6>
        <a:srgbClr val="461D09"/>
      </a:accent6>
      <a:hlink>
        <a:srgbClr val="813D18"/>
      </a:hlink>
      <a:folHlink>
        <a:srgbClr val="FFFFF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114682"/>
        </a:lt2>
        <a:accent1>
          <a:srgbClr val="295B99"/>
        </a:accent1>
        <a:accent2>
          <a:srgbClr val="406DA6"/>
        </a:accent2>
        <a:accent3>
          <a:srgbClr val="FFFFFF"/>
        </a:accent3>
        <a:accent4>
          <a:srgbClr val="404040"/>
        </a:accent4>
        <a:accent5>
          <a:srgbClr val="ACB5CA"/>
        </a:accent5>
        <a:accent6>
          <a:srgbClr val="396296"/>
        </a:accent6>
        <a:hlink>
          <a:srgbClr val="5F84B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1984CC"/>
        </a:lt2>
        <a:accent1>
          <a:srgbClr val="0960AF"/>
        </a:accent1>
        <a:accent2>
          <a:srgbClr val="05438C"/>
        </a:accent2>
        <a:accent3>
          <a:srgbClr val="FFFFFF"/>
        </a:accent3>
        <a:accent4>
          <a:srgbClr val="404040"/>
        </a:accent4>
        <a:accent5>
          <a:srgbClr val="AAB6D4"/>
        </a:accent5>
        <a:accent6>
          <a:srgbClr val="043C7E"/>
        </a:accent6>
        <a:hlink>
          <a:srgbClr val="0230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371710"/>
        </a:lt2>
        <a:accent1>
          <a:srgbClr val="542216"/>
        </a:accent1>
        <a:accent2>
          <a:srgbClr val="21110E"/>
        </a:accent2>
        <a:accent3>
          <a:srgbClr val="FFFFFF"/>
        </a:accent3>
        <a:accent4>
          <a:srgbClr val="404040"/>
        </a:accent4>
        <a:accent5>
          <a:srgbClr val="B3ABAB"/>
        </a:accent5>
        <a:accent6>
          <a:srgbClr val="1D0E0C"/>
        </a:accent6>
        <a:hlink>
          <a:srgbClr val="84391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FFFFFF"/>
        </a:dk1>
        <a:lt1>
          <a:srgbClr val="FFFFFF"/>
        </a:lt1>
        <a:dk2>
          <a:srgbClr val="4D4D4D"/>
        </a:dk2>
        <a:lt2>
          <a:srgbClr val="B4B8C4"/>
        </a:lt2>
        <a:accent1>
          <a:srgbClr val="E7BD47"/>
        </a:accent1>
        <a:accent2>
          <a:srgbClr val="47576A"/>
        </a:accent2>
        <a:accent3>
          <a:srgbClr val="FFFFFF"/>
        </a:accent3>
        <a:accent4>
          <a:srgbClr val="DADADA"/>
        </a:accent4>
        <a:accent5>
          <a:srgbClr val="F1DBB1"/>
        </a:accent5>
        <a:accent6>
          <a:srgbClr val="3F4E5F"/>
        </a:accent6>
        <a:hlink>
          <a:srgbClr val="E8700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FFFFFF"/>
        </a:dk1>
        <a:lt1>
          <a:srgbClr val="FFFFFF"/>
        </a:lt1>
        <a:dk2>
          <a:srgbClr val="4D4D4D"/>
        </a:dk2>
        <a:lt2>
          <a:srgbClr val="B4B8C4"/>
        </a:lt2>
        <a:accent1>
          <a:srgbClr val="E7BD47"/>
        </a:accent1>
        <a:accent2>
          <a:srgbClr val="47576A"/>
        </a:accent2>
        <a:accent3>
          <a:srgbClr val="FFFFFF"/>
        </a:accent3>
        <a:accent4>
          <a:srgbClr val="DADADA"/>
        </a:accent4>
        <a:accent5>
          <a:srgbClr val="F1DBB1"/>
        </a:accent5>
        <a:accent6>
          <a:srgbClr val="3F4E5F"/>
        </a:accent6>
        <a:hlink>
          <a:srgbClr val="E8700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EAEAEA"/>
        </a:dk1>
        <a:lt1>
          <a:srgbClr val="FFFFFF"/>
        </a:lt1>
        <a:dk2>
          <a:srgbClr val="4D4D4D"/>
        </a:dk2>
        <a:lt2>
          <a:srgbClr val="B4B8C4"/>
        </a:lt2>
        <a:accent1>
          <a:srgbClr val="E7BD47"/>
        </a:accent1>
        <a:accent2>
          <a:srgbClr val="47576A"/>
        </a:accent2>
        <a:accent3>
          <a:srgbClr val="FFFFFF"/>
        </a:accent3>
        <a:accent4>
          <a:srgbClr val="C8C8C8"/>
        </a:accent4>
        <a:accent5>
          <a:srgbClr val="F1DBB1"/>
        </a:accent5>
        <a:accent6>
          <a:srgbClr val="3F4E5F"/>
        </a:accent6>
        <a:hlink>
          <a:srgbClr val="E8700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EAEAEA"/>
        </a:dk1>
        <a:lt1>
          <a:srgbClr val="FFFFFF"/>
        </a:lt1>
        <a:dk2>
          <a:srgbClr val="4D4D4D"/>
        </a:dk2>
        <a:lt2>
          <a:srgbClr val="2D2C31"/>
        </a:lt2>
        <a:accent1>
          <a:srgbClr val="25AAE2"/>
        </a:accent1>
        <a:accent2>
          <a:srgbClr val="5C5D5F"/>
        </a:accent2>
        <a:accent3>
          <a:srgbClr val="FFFFFF"/>
        </a:accent3>
        <a:accent4>
          <a:srgbClr val="C8C8C8"/>
        </a:accent4>
        <a:accent5>
          <a:srgbClr val="ACD2EE"/>
        </a:accent5>
        <a:accent6>
          <a:srgbClr val="535355"/>
        </a:accent6>
        <a:hlink>
          <a:srgbClr val="ED2E95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EAEAEA"/>
        </a:dk1>
        <a:lt1>
          <a:srgbClr val="FFFFFF"/>
        </a:lt1>
        <a:dk2>
          <a:srgbClr val="4D4D4D"/>
        </a:dk2>
        <a:lt2>
          <a:srgbClr val="290E03"/>
        </a:lt2>
        <a:accent1>
          <a:srgbClr val="401D0A"/>
        </a:accent1>
        <a:accent2>
          <a:srgbClr val="683808"/>
        </a:accent2>
        <a:accent3>
          <a:srgbClr val="FFFFFF"/>
        </a:accent3>
        <a:accent4>
          <a:srgbClr val="C8C8C8"/>
        </a:accent4>
        <a:accent5>
          <a:srgbClr val="AFABAA"/>
        </a:accent5>
        <a:accent6>
          <a:srgbClr val="5E3206"/>
        </a:accent6>
        <a:hlink>
          <a:srgbClr val="C26B04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EAEAEA"/>
        </a:dk1>
        <a:lt1>
          <a:srgbClr val="FFFFFF"/>
        </a:lt1>
        <a:dk2>
          <a:srgbClr val="4D4D4D"/>
        </a:dk2>
        <a:lt2>
          <a:srgbClr val="3E1807"/>
        </a:lt2>
        <a:accent1>
          <a:srgbClr val="BD6D2E"/>
        </a:accent1>
        <a:accent2>
          <a:srgbClr val="4E210B"/>
        </a:accent2>
        <a:accent3>
          <a:srgbClr val="FFFFFF"/>
        </a:accent3>
        <a:accent4>
          <a:srgbClr val="C8C8C8"/>
        </a:accent4>
        <a:accent5>
          <a:srgbClr val="DBBAAD"/>
        </a:accent5>
        <a:accent6>
          <a:srgbClr val="461D09"/>
        </a:accent6>
        <a:hlink>
          <a:srgbClr val="813D18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EAEAEA"/>
        </a:dk1>
        <a:lt1>
          <a:srgbClr val="FFFFFF"/>
        </a:lt1>
        <a:dk2>
          <a:srgbClr val="4D4D4D"/>
        </a:dk2>
        <a:lt2>
          <a:srgbClr val="3E1807"/>
        </a:lt2>
        <a:accent1>
          <a:srgbClr val="784504"/>
        </a:accent1>
        <a:accent2>
          <a:srgbClr val="4E210B"/>
        </a:accent2>
        <a:accent3>
          <a:srgbClr val="FFFFFF"/>
        </a:accent3>
        <a:accent4>
          <a:srgbClr val="C8C8C8"/>
        </a:accent4>
        <a:accent5>
          <a:srgbClr val="BEB0AA"/>
        </a:accent5>
        <a:accent6>
          <a:srgbClr val="461D09"/>
        </a:accent6>
        <a:hlink>
          <a:srgbClr val="813D18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EAEAEA"/>
        </a:dk1>
        <a:lt1>
          <a:srgbClr val="FFFFFF"/>
        </a:lt1>
        <a:dk2>
          <a:srgbClr val="4D4D4D"/>
        </a:dk2>
        <a:lt2>
          <a:srgbClr val="3E1807"/>
        </a:lt2>
        <a:accent1>
          <a:srgbClr val="784504"/>
        </a:accent1>
        <a:accent2>
          <a:srgbClr val="4E210B"/>
        </a:accent2>
        <a:accent3>
          <a:srgbClr val="FFFFFF"/>
        </a:accent3>
        <a:accent4>
          <a:srgbClr val="C8C8C8"/>
        </a:accent4>
        <a:accent5>
          <a:srgbClr val="BEB0AA"/>
        </a:accent5>
        <a:accent6>
          <a:srgbClr val="461D09"/>
        </a:accent6>
        <a:hlink>
          <a:srgbClr val="9A4900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1985</TotalTime>
  <Words>1521</Words>
  <Application>Microsoft Office PowerPoint</Application>
  <PresentationFormat>Presentazione su schermo (4:3)</PresentationFormat>
  <Paragraphs>251</Paragraphs>
  <Slides>32</Slides>
  <Notes>32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36" baseType="lpstr">
      <vt:lpstr>Arial</vt:lpstr>
      <vt:lpstr>Arial Rounded MT Bold</vt:lpstr>
      <vt:lpstr>Microsoft Sans Serif</vt:lpstr>
      <vt:lpstr>powerpoint-template</vt:lpstr>
      <vt:lpstr>Digitalizzazione degli adempimenti vitivinicoli</vt:lpstr>
      <vt:lpstr>Presentazione standard di PowerPoint</vt:lpstr>
      <vt:lpstr>Obiettivi </vt:lpstr>
      <vt:lpstr>Obiettivi </vt:lpstr>
      <vt:lpstr>Digitalizzazioni adempimenti vitivinicoli</vt:lpstr>
      <vt:lpstr>Interventi rilasciati</vt:lpstr>
      <vt:lpstr>Interventi rilasciati</vt:lpstr>
      <vt:lpstr>Attivazioni</vt:lpstr>
      <vt:lpstr>I numeri del registro</vt:lpstr>
      <vt:lpstr>Il documento MVV-E</vt:lpstr>
      <vt:lpstr>Chiusura e giacenza</vt:lpstr>
      <vt:lpstr>Assistenza</vt:lpstr>
      <vt:lpstr>Digitalizzazioni adempimenti vitivinicoli</vt:lpstr>
      <vt:lpstr>I nuovi servizi</vt:lpstr>
      <vt:lpstr>Presentazione standard di PowerPoint</vt:lpstr>
      <vt:lpstr>I nuovi servizi</vt:lpstr>
      <vt:lpstr>Gli obblighi dichiarativi previsti dal Testo Unico L.238/2016 </vt:lpstr>
      <vt:lpstr>Le dichiarazioni</vt:lpstr>
      <vt:lpstr>Le dichiarazioni</vt:lpstr>
      <vt:lpstr>Le dichiarazioni</vt:lpstr>
      <vt:lpstr>Le dichiarazioni</vt:lpstr>
      <vt:lpstr>Le dichiarazioni</vt:lpstr>
      <vt:lpstr>Le dichiarazioni</vt:lpstr>
      <vt:lpstr>Le dichiarazioni</vt:lpstr>
      <vt:lpstr>Le dichiarazioni</vt:lpstr>
      <vt:lpstr>La caratteristiche del servizio</vt:lpstr>
      <vt:lpstr>Il servizio online</vt:lpstr>
      <vt:lpstr>Il servizio in cooperazione</vt:lpstr>
      <vt:lpstr>I servizi sincroni</vt:lpstr>
      <vt:lpstr>I servizi sincroni</vt:lpstr>
      <vt:lpstr>Piano di attuazione</vt:lpstr>
      <vt:lpstr>Presentazione standard di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Registro vitivinicolo</dc:title>
  <dc:creator>romeo.vanzini</dc:creator>
  <cp:lastModifiedBy>Tecnico</cp:lastModifiedBy>
  <cp:revision>155</cp:revision>
  <cp:lastPrinted>2019-03-25T11:17:46Z</cp:lastPrinted>
  <dcterms:created xsi:type="dcterms:W3CDTF">2018-11-11T12:04:08Z</dcterms:created>
  <dcterms:modified xsi:type="dcterms:W3CDTF">2019-04-04T07:27:45Z</dcterms:modified>
</cp:coreProperties>
</file>